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44"/>
  </p:notesMasterIdLst>
  <p:sldIdLst>
    <p:sldId id="256"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4" r:id="rId20"/>
    <p:sldId id="275" r:id="rId21"/>
    <p:sldId id="273" r:id="rId22"/>
    <p:sldId id="276" r:id="rId23"/>
    <p:sldId id="277" r:id="rId24"/>
    <p:sldId id="278" r:id="rId25"/>
    <p:sldId id="279" r:id="rId26"/>
    <p:sldId id="280" r:id="rId27"/>
    <p:sldId id="281" r:id="rId28"/>
    <p:sldId id="282" r:id="rId29"/>
    <p:sldId id="283" r:id="rId30"/>
    <p:sldId id="284" r:id="rId31"/>
    <p:sldId id="286" r:id="rId32"/>
    <p:sldId id="285"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9C7425-37F5-4CB6-BB32-B15B1F46368F}" type="datetimeFigureOut">
              <a:rPr lang="ru-RU" smtClean="0"/>
              <a:t>01.04.2019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B5D5CB-4A33-4354-B0F8-A0A9F426EB96}" type="slidenum">
              <a:rPr lang="ru-RU" smtClean="0"/>
              <a:t>‹#›</a:t>
            </a:fld>
            <a:endParaRPr lang="ru-RU"/>
          </a:p>
        </p:txBody>
      </p:sp>
    </p:spTree>
    <p:extLst>
      <p:ext uri="{BB962C8B-B14F-4D97-AF65-F5344CB8AC3E}">
        <p14:creationId xmlns:p14="http://schemas.microsoft.com/office/powerpoint/2010/main" val="2465500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31EDC09-E5F5-4C7B-BA91-290A5A3EF25F}" type="datetime1">
              <a:rPr lang="ru-RU" smtClean="0"/>
              <a:t>01.04.2019</a:t>
            </a:fld>
            <a:endParaRPr lang="ru-RU"/>
          </a:p>
        </p:txBody>
      </p:sp>
      <p:sp>
        <p:nvSpPr>
          <p:cNvPr id="5" name="Нижний колонтитул 4"/>
          <p:cNvSpPr>
            <a:spLocks noGrp="1"/>
          </p:cNvSpPr>
          <p:nvPr>
            <p:ph type="ftr" sz="quarter" idx="11"/>
          </p:nvPr>
        </p:nvSpPr>
        <p:spPr/>
        <p:txBody>
          <a:bodyPr/>
          <a:lstStyle/>
          <a:p>
            <a:r>
              <a:rPr lang="en-US" smtClean="0"/>
              <a:t>100pres.ru</a:t>
            </a:r>
            <a:endParaRPr lang="ru-RU"/>
          </a:p>
        </p:txBody>
      </p:sp>
      <p:sp>
        <p:nvSpPr>
          <p:cNvPr id="6" name="Номер слайда 5"/>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36646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AD05DF-4176-4561-B7C0-2425670A5601}" type="datetime1">
              <a:rPr lang="ru-RU" smtClean="0"/>
              <a:t>01.04.2019</a:t>
            </a:fld>
            <a:endParaRPr lang="ru-RU"/>
          </a:p>
        </p:txBody>
      </p:sp>
      <p:sp>
        <p:nvSpPr>
          <p:cNvPr id="5" name="Нижний колонтитул 4"/>
          <p:cNvSpPr>
            <a:spLocks noGrp="1"/>
          </p:cNvSpPr>
          <p:nvPr>
            <p:ph type="ftr" sz="quarter" idx="11"/>
          </p:nvPr>
        </p:nvSpPr>
        <p:spPr/>
        <p:txBody>
          <a:bodyPr/>
          <a:lstStyle/>
          <a:p>
            <a:r>
              <a:rPr lang="en-US" smtClean="0"/>
              <a:t>100pres.ru</a:t>
            </a:r>
            <a:endParaRPr lang="ru-RU"/>
          </a:p>
        </p:txBody>
      </p:sp>
      <p:sp>
        <p:nvSpPr>
          <p:cNvPr id="6" name="Номер слайда 5"/>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428305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9E56B5-97F6-49C3-BB14-3BDF7A14B7FC}" type="datetime1">
              <a:rPr lang="ru-RU" smtClean="0"/>
              <a:t>01.04.2019</a:t>
            </a:fld>
            <a:endParaRPr lang="ru-RU"/>
          </a:p>
        </p:txBody>
      </p:sp>
      <p:sp>
        <p:nvSpPr>
          <p:cNvPr id="5" name="Нижний колонтитул 4"/>
          <p:cNvSpPr>
            <a:spLocks noGrp="1"/>
          </p:cNvSpPr>
          <p:nvPr>
            <p:ph type="ftr" sz="quarter" idx="11"/>
          </p:nvPr>
        </p:nvSpPr>
        <p:spPr/>
        <p:txBody>
          <a:bodyPr/>
          <a:lstStyle/>
          <a:p>
            <a:r>
              <a:rPr lang="en-US" smtClean="0"/>
              <a:t>100pres.ru</a:t>
            </a:r>
            <a:endParaRPr lang="ru-RU"/>
          </a:p>
        </p:txBody>
      </p:sp>
      <p:sp>
        <p:nvSpPr>
          <p:cNvPr id="6" name="Номер слайда 5"/>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1254457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12927DEF-8338-408A-8564-96409D95E40B}" type="datetime1">
              <a:rPr lang="ru-RU" smtClean="0"/>
              <a:t>01.04.2019</a:t>
            </a:fld>
            <a:endParaRPr lang="ru-RU"/>
          </a:p>
        </p:txBody>
      </p:sp>
      <p:sp>
        <p:nvSpPr>
          <p:cNvPr id="8" name="Нижний колонтитул 7"/>
          <p:cNvSpPr>
            <a:spLocks noGrp="1"/>
          </p:cNvSpPr>
          <p:nvPr>
            <p:ph type="ftr" sz="quarter" idx="11"/>
          </p:nvPr>
        </p:nvSpPr>
        <p:spPr/>
        <p:txBody>
          <a:bodyPr/>
          <a:lstStyle>
            <a:extLst/>
          </a:lstStyle>
          <a:p>
            <a:r>
              <a:rPr lang="en-US" smtClean="0"/>
              <a:t>100pres.ru</a:t>
            </a:r>
            <a:endParaRPr lang="ru-RU"/>
          </a:p>
        </p:txBody>
      </p:sp>
      <p:sp>
        <p:nvSpPr>
          <p:cNvPr id="11" name="Номер слайда 10"/>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66B98F7-FA89-4AF6-9223-AF0661462B2E}" type="datetime1">
              <a:rPr lang="ru-RU" smtClean="0"/>
              <a:t>01.04.2019</a:t>
            </a:fld>
            <a:endParaRPr lang="ru-RU"/>
          </a:p>
        </p:txBody>
      </p:sp>
      <p:sp>
        <p:nvSpPr>
          <p:cNvPr id="5" name="Нижний колонтитул 4"/>
          <p:cNvSpPr>
            <a:spLocks noGrp="1"/>
          </p:cNvSpPr>
          <p:nvPr>
            <p:ph type="ftr" sz="quarter" idx="11"/>
          </p:nvPr>
        </p:nvSpPr>
        <p:spPr/>
        <p:txBody>
          <a:bodyPr/>
          <a:lstStyle>
            <a:extLst/>
          </a:lstStyle>
          <a:p>
            <a:r>
              <a:rPr lang="en-US" smtClean="0"/>
              <a:t>100pres.ru</a:t>
            </a:r>
            <a:endParaRPr lang="ru-RU"/>
          </a:p>
        </p:txBody>
      </p:sp>
      <p:sp>
        <p:nvSpPr>
          <p:cNvPr id="6" name="Номер слайда 5"/>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EF0F97B-7E04-47E5-8873-BE850FB4BEA2}" type="datetime1">
              <a:rPr lang="ru-RU" smtClean="0"/>
              <a:t>01.04.2019</a:t>
            </a:fld>
            <a:endParaRPr lang="ru-RU"/>
          </a:p>
        </p:txBody>
      </p:sp>
      <p:sp>
        <p:nvSpPr>
          <p:cNvPr id="5" name="Нижний колонтитул 4"/>
          <p:cNvSpPr>
            <a:spLocks noGrp="1"/>
          </p:cNvSpPr>
          <p:nvPr>
            <p:ph type="ftr" sz="quarter" idx="11"/>
          </p:nvPr>
        </p:nvSpPr>
        <p:spPr/>
        <p:txBody>
          <a:bodyPr/>
          <a:lstStyle>
            <a:extLst/>
          </a:lstStyle>
          <a:p>
            <a:r>
              <a:rPr lang="en-US" smtClean="0"/>
              <a:t>100pres.ru</a:t>
            </a:r>
            <a:endParaRPr lang="ru-RU"/>
          </a:p>
        </p:txBody>
      </p:sp>
      <p:sp>
        <p:nvSpPr>
          <p:cNvPr id="6" name="Номер слайда 5"/>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35BE41E-7A2E-4F91-A1D4-6C8CCE952999}" type="datetime1">
              <a:rPr lang="ru-RU" smtClean="0"/>
              <a:t>01.04.2019</a:t>
            </a:fld>
            <a:endParaRPr lang="ru-RU"/>
          </a:p>
        </p:txBody>
      </p:sp>
      <p:sp>
        <p:nvSpPr>
          <p:cNvPr id="6" name="Нижний колонтитул 5"/>
          <p:cNvSpPr>
            <a:spLocks noGrp="1"/>
          </p:cNvSpPr>
          <p:nvPr>
            <p:ph type="ftr" sz="quarter" idx="11"/>
          </p:nvPr>
        </p:nvSpPr>
        <p:spPr/>
        <p:txBody>
          <a:bodyPr/>
          <a:lstStyle>
            <a:extLst/>
          </a:lstStyle>
          <a:p>
            <a:r>
              <a:rPr lang="en-US" smtClean="0"/>
              <a:t>100pres.ru</a:t>
            </a:r>
            <a:endParaRPr lang="ru-RU"/>
          </a:p>
        </p:txBody>
      </p:sp>
      <p:sp>
        <p:nvSpPr>
          <p:cNvPr id="7" name="Номер слайда 6"/>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F27A49C-6AD3-415D-B752-20E2A7F9C0E6}" type="datetime1">
              <a:rPr lang="ru-RU" smtClean="0"/>
              <a:t>01.04.2019</a:t>
            </a:fld>
            <a:endParaRPr lang="ru-RU"/>
          </a:p>
        </p:txBody>
      </p:sp>
      <p:sp>
        <p:nvSpPr>
          <p:cNvPr id="8" name="Нижний колонтитул 7"/>
          <p:cNvSpPr>
            <a:spLocks noGrp="1"/>
          </p:cNvSpPr>
          <p:nvPr>
            <p:ph type="ftr" sz="quarter" idx="11"/>
          </p:nvPr>
        </p:nvSpPr>
        <p:spPr/>
        <p:txBody>
          <a:bodyPr/>
          <a:lstStyle>
            <a:extLst/>
          </a:lstStyle>
          <a:p>
            <a:r>
              <a:rPr lang="en-US" smtClean="0"/>
              <a:t>100pres.ru</a:t>
            </a:r>
            <a:endParaRPr lang="ru-RU"/>
          </a:p>
        </p:txBody>
      </p:sp>
      <p:sp>
        <p:nvSpPr>
          <p:cNvPr id="9" name="Номер слайда 8"/>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0CA8442-41F1-4989-9F0F-11376AB49A0C}" type="datetime1">
              <a:rPr lang="ru-RU" smtClean="0"/>
              <a:t>01.04.2019</a:t>
            </a:fld>
            <a:endParaRPr lang="ru-RU"/>
          </a:p>
        </p:txBody>
      </p:sp>
      <p:sp>
        <p:nvSpPr>
          <p:cNvPr id="4" name="Нижний колонтитул 3"/>
          <p:cNvSpPr>
            <a:spLocks noGrp="1"/>
          </p:cNvSpPr>
          <p:nvPr>
            <p:ph type="ftr" sz="quarter" idx="11"/>
          </p:nvPr>
        </p:nvSpPr>
        <p:spPr/>
        <p:txBody>
          <a:bodyPr/>
          <a:lstStyle>
            <a:extLst/>
          </a:lstStyle>
          <a:p>
            <a:r>
              <a:rPr lang="en-US" smtClean="0"/>
              <a:t>100pres.ru</a:t>
            </a:r>
            <a:endParaRPr lang="ru-RU"/>
          </a:p>
        </p:txBody>
      </p:sp>
      <p:sp>
        <p:nvSpPr>
          <p:cNvPr id="5" name="Номер слайда 4"/>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0FB394C-792A-412B-B334-E5C38B67E11E}" type="datetime1">
              <a:rPr lang="ru-RU" smtClean="0"/>
              <a:t>01.04.2019</a:t>
            </a:fld>
            <a:endParaRPr lang="ru-RU"/>
          </a:p>
        </p:txBody>
      </p:sp>
      <p:sp>
        <p:nvSpPr>
          <p:cNvPr id="3" name="Нижний колонтитул 2"/>
          <p:cNvSpPr>
            <a:spLocks noGrp="1"/>
          </p:cNvSpPr>
          <p:nvPr>
            <p:ph type="ftr" sz="quarter" idx="11"/>
          </p:nvPr>
        </p:nvSpPr>
        <p:spPr/>
        <p:txBody>
          <a:bodyPr/>
          <a:lstStyle>
            <a:extLst/>
          </a:lstStyle>
          <a:p>
            <a:r>
              <a:rPr lang="en-US" smtClean="0"/>
              <a:t>100pres.ru</a:t>
            </a:r>
            <a:endParaRPr lang="ru-RU"/>
          </a:p>
        </p:txBody>
      </p:sp>
      <p:sp>
        <p:nvSpPr>
          <p:cNvPr id="4" name="Номер слайда 3"/>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786A6D6-837D-4334-87E4-DB2EB304F8C6}" type="datetime1">
              <a:rPr lang="ru-RU" smtClean="0"/>
              <a:t>01.04.2019</a:t>
            </a:fld>
            <a:endParaRPr lang="ru-RU"/>
          </a:p>
        </p:txBody>
      </p:sp>
      <p:sp>
        <p:nvSpPr>
          <p:cNvPr id="6" name="Нижний колонтитул 5"/>
          <p:cNvSpPr>
            <a:spLocks noGrp="1"/>
          </p:cNvSpPr>
          <p:nvPr>
            <p:ph type="ftr" sz="quarter" idx="11"/>
          </p:nvPr>
        </p:nvSpPr>
        <p:spPr/>
        <p:txBody>
          <a:bodyPr/>
          <a:lstStyle>
            <a:extLst/>
          </a:lstStyle>
          <a:p>
            <a:r>
              <a:rPr lang="en-US" smtClean="0"/>
              <a:t>100pres.ru</a:t>
            </a:r>
            <a:endParaRPr lang="ru-RU"/>
          </a:p>
        </p:txBody>
      </p:sp>
      <p:sp>
        <p:nvSpPr>
          <p:cNvPr id="7" name="Номер слайда 6"/>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C1BE46-23E7-4204-A25C-89A3DB4F3E84}" type="datetime1">
              <a:rPr lang="ru-RU" smtClean="0"/>
              <a:t>01.04.2019</a:t>
            </a:fld>
            <a:endParaRPr lang="ru-RU"/>
          </a:p>
        </p:txBody>
      </p:sp>
      <p:sp>
        <p:nvSpPr>
          <p:cNvPr id="5" name="Нижний колонтитул 4"/>
          <p:cNvSpPr>
            <a:spLocks noGrp="1"/>
          </p:cNvSpPr>
          <p:nvPr>
            <p:ph type="ftr" sz="quarter" idx="11"/>
          </p:nvPr>
        </p:nvSpPr>
        <p:spPr/>
        <p:txBody>
          <a:bodyPr/>
          <a:lstStyle/>
          <a:p>
            <a:r>
              <a:rPr lang="en-US" smtClean="0"/>
              <a:t>100pres.ru</a:t>
            </a:r>
            <a:endParaRPr lang="ru-RU"/>
          </a:p>
        </p:txBody>
      </p:sp>
      <p:sp>
        <p:nvSpPr>
          <p:cNvPr id="6" name="Номер слайда 5"/>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1233209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9138930-9A8A-4B11-B425-7640F57FD197}" type="datetime1">
              <a:rPr lang="ru-RU" smtClean="0"/>
              <a:t>01.04.2019</a:t>
            </a:fld>
            <a:endParaRPr lang="ru-RU"/>
          </a:p>
        </p:txBody>
      </p:sp>
      <p:sp>
        <p:nvSpPr>
          <p:cNvPr id="6" name="Нижний колонтитул 5"/>
          <p:cNvSpPr>
            <a:spLocks noGrp="1"/>
          </p:cNvSpPr>
          <p:nvPr>
            <p:ph type="ftr" sz="quarter" idx="11"/>
          </p:nvPr>
        </p:nvSpPr>
        <p:spPr/>
        <p:txBody>
          <a:bodyPr/>
          <a:lstStyle>
            <a:extLst/>
          </a:lstStyle>
          <a:p>
            <a:r>
              <a:rPr lang="en-US" smtClean="0"/>
              <a:t>100pres.ru</a:t>
            </a:r>
            <a:endParaRPr lang="ru-RU"/>
          </a:p>
        </p:txBody>
      </p:sp>
      <p:sp>
        <p:nvSpPr>
          <p:cNvPr id="7" name="Номер слайда 6"/>
          <p:cNvSpPr>
            <a:spLocks noGrp="1"/>
          </p:cNvSpPr>
          <p:nvPr>
            <p:ph type="sldNum" sz="quarter" idx="12"/>
          </p:nvPr>
        </p:nvSpPr>
        <p:spPr/>
        <p:txBody>
          <a:bodyPr/>
          <a:lstStyle>
            <a:extLst/>
          </a:lstStyle>
          <a:p>
            <a:fld id="{7140C0F8-B8C6-47EE-95B4-4350B962514C}"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5B05B0-5424-4B8E-A426-5D5ACA9F3AA9}" type="datetime1">
              <a:rPr lang="ru-RU" smtClean="0"/>
              <a:t>01.04.2019</a:t>
            </a:fld>
            <a:endParaRPr lang="ru-RU"/>
          </a:p>
        </p:txBody>
      </p:sp>
      <p:sp>
        <p:nvSpPr>
          <p:cNvPr id="5" name="Нижний колонтитул 4"/>
          <p:cNvSpPr>
            <a:spLocks noGrp="1"/>
          </p:cNvSpPr>
          <p:nvPr>
            <p:ph type="ftr" sz="quarter" idx="11"/>
          </p:nvPr>
        </p:nvSpPr>
        <p:spPr/>
        <p:txBody>
          <a:bodyPr/>
          <a:lstStyle>
            <a:extLst/>
          </a:lstStyle>
          <a:p>
            <a:r>
              <a:rPr lang="en-US" smtClean="0"/>
              <a:t>100pres.ru</a:t>
            </a:r>
            <a:endParaRPr lang="ru-RU"/>
          </a:p>
        </p:txBody>
      </p:sp>
      <p:sp>
        <p:nvSpPr>
          <p:cNvPr id="6" name="Номер слайда 5"/>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83626D2-CDEB-4B3B-A3B8-669B803F778D}" type="datetime1">
              <a:rPr lang="ru-RU" smtClean="0"/>
              <a:t>01.04.2019</a:t>
            </a:fld>
            <a:endParaRPr lang="ru-RU"/>
          </a:p>
        </p:txBody>
      </p:sp>
      <p:sp>
        <p:nvSpPr>
          <p:cNvPr id="5" name="Нижний колонтитул 4"/>
          <p:cNvSpPr>
            <a:spLocks noGrp="1"/>
          </p:cNvSpPr>
          <p:nvPr>
            <p:ph type="ftr" sz="quarter" idx="11"/>
          </p:nvPr>
        </p:nvSpPr>
        <p:spPr/>
        <p:txBody>
          <a:bodyPr/>
          <a:lstStyle>
            <a:extLst/>
          </a:lstStyle>
          <a:p>
            <a:r>
              <a:rPr lang="en-US" smtClean="0"/>
              <a:t>100pres.ru</a:t>
            </a:r>
            <a:endParaRPr lang="ru-RU"/>
          </a:p>
        </p:txBody>
      </p:sp>
      <p:sp>
        <p:nvSpPr>
          <p:cNvPr id="6" name="Номер слайда 5"/>
          <p:cNvSpPr>
            <a:spLocks noGrp="1"/>
          </p:cNvSpPr>
          <p:nvPr>
            <p:ph type="sldNum" sz="quarter" idx="12"/>
          </p:nvPr>
        </p:nvSpPr>
        <p:spPr/>
        <p:txBody>
          <a:bodyPr/>
          <a:lstStyle>
            <a:extLst/>
          </a:lstStyle>
          <a:p>
            <a:fld id="{7140C0F8-B8C6-47EE-95B4-4350B962514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890DDD-0009-4C52-B751-AE272BA5602A}" type="datetime1">
              <a:rPr lang="ru-RU" smtClean="0"/>
              <a:t>01.04.2019</a:t>
            </a:fld>
            <a:endParaRPr lang="ru-RU"/>
          </a:p>
        </p:txBody>
      </p:sp>
      <p:sp>
        <p:nvSpPr>
          <p:cNvPr id="5" name="Нижний колонтитул 4"/>
          <p:cNvSpPr>
            <a:spLocks noGrp="1"/>
          </p:cNvSpPr>
          <p:nvPr>
            <p:ph type="ftr" sz="quarter" idx="11"/>
          </p:nvPr>
        </p:nvSpPr>
        <p:spPr/>
        <p:txBody>
          <a:bodyPr/>
          <a:lstStyle/>
          <a:p>
            <a:r>
              <a:rPr lang="en-US" smtClean="0"/>
              <a:t>100pres.ru</a:t>
            </a:r>
            <a:endParaRPr lang="ru-RU"/>
          </a:p>
        </p:txBody>
      </p:sp>
      <p:sp>
        <p:nvSpPr>
          <p:cNvPr id="6" name="Номер слайда 5"/>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160993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1F181FD-E6A9-4B41-8FF6-0FCB09D8D6E5}" type="datetime1">
              <a:rPr lang="ru-RU" smtClean="0"/>
              <a:t>01.04.2019</a:t>
            </a:fld>
            <a:endParaRPr lang="ru-RU"/>
          </a:p>
        </p:txBody>
      </p:sp>
      <p:sp>
        <p:nvSpPr>
          <p:cNvPr id="6" name="Нижний колонтитул 5"/>
          <p:cNvSpPr>
            <a:spLocks noGrp="1"/>
          </p:cNvSpPr>
          <p:nvPr>
            <p:ph type="ftr" sz="quarter" idx="11"/>
          </p:nvPr>
        </p:nvSpPr>
        <p:spPr/>
        <p:txBody>
          <a:bodyPr/>
          <a:lstStyle/>
          <a:p>
            <a:r>
              <a:rPr lang="en-US" smtClean="0"/>
              <a:t>100pres.ru</a:t>
            </a:r>
            <a:endParaRPr lang="ru-RU"/>
          </a:p>
        </p:txBody>
      </p:sp>
      <p:sp>
        <p:nvSpPr>
          <p:cNvPr id="7" name="Номер слайда 6"/>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234535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EC4A08-2614-460E-AD80-34C487D0BF23}" type="datetime1">
              <a:rPr lang="ru-RU" smtClean="0"/>
              <a:t>01.04.2019</a:t>
            </a:fld>
            <a:endParaRPr lang="ru-RU"/>
          </a:p>
        </p:txBody>
      </p:sp>
      <p:sp>
        <p:nvSpPr>
          <p:cNvPr id="8" name="Нижний колонтитул 7"/>
          <p:cNvSpPr>
            <a:spLocks noGrp="1"/>
          </p:cNvSpPr>
          <p:nvPr>
            <p:ph type="ftr" sz="quarter" idx="11"/>
          </p:nvPr>
        </p:nvSpPr>
        <p:spPr/>
        <p:txBody>
          <a:bodyPr/>
          <a:lstStyle/>
          <a:p>
            <a:r>
              <a:rPr lang="en-US" smtClean="0"/>
              <a:t>100pres.ru</a:t>
            </a:r>
            <a:endParaRPr lang="ru-RU"/>
          </a:p>
        </p:txBody>
      </p:sp>
      <p:sp>
        <p:nvSpPr>
          <p:cNvPr id="9" name="Номер слайда 8"/>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325434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B1FBCD1-7BF4-4D48-B370-CD93549E660C}" type="datetime1">
              <a:rPr lang="ru-RU" smtClean="0"/>
              <a:t>01.04.2019</a:t>
            </a:fld>
            <a:endParaRPr lang="ru-RU"/>
          </a:p>
        </p:txBody>
      </p:sp>
      <p:sp>
        <p:nvSpPr>
          <p:cNvPr id="4" name="Нижний колонтитул 3"/>
          <p:cNvSpPr>
            <a:spLocks noGrp="1"/>
          </p:cNvSpPr>
          <p:nvPr>
            <p:ph type="ftr" sz="quarter" idx="11"/>
          </p:nvPr>
        </p:nvSpPr>
        <p:spPr/>
        <p:txBody>
          <a:bodyPr/>
          <a:lstStyle/>
          <a:p>
            <a:r>
              <a:rPr lang="en-US" smtClean="0"/>
              <a:t>100pres.ru</a:t>
            </a:r>
            <a:endParaRPr lang="ru-RU"/>
          </a:p>
        </p:txBody>
      </p:sp>
      <p:sp>
        <p:nvSpPr>
          <p:cNvPr id="5" name="Номер слайда 4"/>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53961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921AD6-A221-4D66-95BE-CB9DB56E4C86}" type="datetime1">
              <a:rPr lang="ru-RU" smtClean="0"/>
              <a:t>01.04.2019</a:t>
            </a:fld>
            <a:endParaRPr lang="ru-RU"/>
          </a:p>
        </p:txBody>
      </p:sp>
      <p:sp>
        <p:nvSpPr>
          <p:cNvPr id="3" name="Нижний колонтитул 2"/>
          <p:cNvSpPr>
            <a:spLocks noGrp="1"/>
          </p:cNvSpPr>
          <p:nvPr>
            <p:ph type="ftr" sz="quarter" idx="11"/>
          </p:nvPr>
        </p:nvSpPr>
        <p:spPr/>
        <p:txBody>
          <a:bodyPr/>
          <a:lstStyle/>
          <a:p>
            <a:r>
              <a:rPr lang="en-US" smtClean="0"/>
              <a:t>100pres.ru</a:t>
            </a:r>
            <a:endParaRPr lang="ru-RU"/>
          </a:p>
        </p:txBody>
      </p:sp>
      <p:sp>
        <p:nvSpPr>
          <p:cNvPr id="4" name="Номер слайда 3"/>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251952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0F86149-76B5-46AA-A216-FC19DEC45112}" type="datetime1">
              <a:rPr lang="ru-RU" smtClean="0"/>
              <a:t>01.04.2019</a:t>
            </a:fld>
            <a:endParaRPr lang="ru-RU"/>
          </a:p>
        </p:txBody>
      </p:sp>
      <p:sp>
        <p:nvSpPr>
          <p:cNvPr id="6" name="Нижний колонтитул 5"/>
          <p:cNvSpPr>
            <a:spLocks noGrp="1"/>
          </p:cNvSpPr>
          <p:nvPr>
            <p:ph type="ftr" sz="quarter" idx="11"/>
          </p:nvPr>
        </p:nvSpPr>
        <p:spPr/>
        <p:txBody>
          <a:bodyPr/>
          <a:lstStyle/>
          <a:p>
            <a:r>
              <a:rPr lang="en-US" smtClean="0"/>
              <a:t>100pres.ru</a:t>
            </a:r>
            <a:endParaRPr lang="ru-RU"/>
          </a:p>
        </p:txBody>
      </p:sp>
      <p:sp>
        <p:nvSpPr>
          <p:cNvPr id="7" name="Номер слайда 6"/>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339794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0847853-B36B-4CA3-BF75-12B0DB28BC5F}" type="datetime1">
              <a:rPr lang="ru-RU" smtClean="0"/>
              <a:t>01.04.2019</a:t>
            </a:fld>
            <a:endParaRPr lang="ru-RU"/>
          </a:p>
        </p:txBody>
      </p:sp>
      <p:sp>
        <p:nvSpPr>
          <p:cNvPr id="6" name="Нижний колонтитул 5"/>
          <p:cNvSpPr>
            <a:spLocks noGrp="1"/>
          </p:cNvSpPr>
          <p:nvPr>
            <p:ph type="ftr" sz="quarter" idx="11"/>
          </p:nvPr>
        </p:nvSpPr>
        <p:spPr/>
        <p:txBody>
          <a:bodyPr/>
          <a:lstStyle/>
          <a:p>
            <a:r>
              <a:rPr lang="en-US" smtClean="0"/>
              <a:t>100pres.ru</a:t>
            </a:r>
            <a:endParaRPr lang="ru-RU"/>
          </a:p>
        </p:txBody>
      </p:sp>
      <p:sp>
        <p:nvSpPr>
          <p:cNvPr id="7" name="Номер слайда 6"/>
          <p:cNvSpPr>
            <a:spLocks noGrp="1"/>
          </p:cNvSpPr>
          <p:nvPr>
            <p:ph type="sldNum" sz="quarter" idx="12"/>
          </p:nvPr>
        </p:nvSpPr>
        <p:spPr/>
        <p:txBody>
          <a:bodyPr/>
          <a:lstStyle/>
          <a:p>
            <a:fld id="{7140C0F8-B8C6-47EE-95B4-4350B962514C}" type="slidenum">
              <a:rPr lang="ru-RU" smtClean="0"/>
              <a:t>‹#›</a:t>
            </a:fld>
            <a:endParaRPr lang="ru-RU"/>
          </a:p>
        </p:txBody>
      </p:sp>
    </p:spTree>
    <p:extLst>
      <p:ext uri="{BB962C8B-B14F-4D97-AF65-F5344CB8AC3E}">
        <p14:creationId xmlns:p14="http://schemas.microsoft.com/office/powerpoint/2010/main" val="377605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1544E-89AC-48EA-9500-41A26305BF75}" type="datetime1">
              <a:rPr lang="ru-RU" smtClean="0"/>
              <a:t>01.04.2019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100pres.ru</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0C0F8-B8C6-47EE-95B4-4350B962514C}" type="slidenum">
              <a:rPr lang="ru-RU" smtClean="0"/>
              <a:t>‹#›</a:t>
            </a:fld>
            <a:endParaRPr lang="ru-RU"/>
          </a:p>
        </p:txBody>
      </p:sp>
    </p:spTree>
    <p:extLst>
      <p:ext uri="{BB962C8B-B14F-4D97-AF65-F5344CB8AC3E}">
        <p14:creationId xmlns:p14="http://schemas.microsoft.com/office/powerpoint/2010/main" val="996606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91B87ED-874C-41E5-9AFA-422EB7B42AF1}" type="datetime1">
              <a:rPr lang="ru-RU" smtClean="0"/>
              <a:t>01.04.2019</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smtClean="0"/>
              <a:t>100pres.ru</a:t>
            </a:r>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140C0F8-B8C6-47EE-95B4-4350B962514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hyperlink" Target="http://dic.academic.ru/dic.nsf/ushakov/911306" TargetMode="External"/><Relationship Id="rId2" Type="http://schemas.openxmlformats.org/officeDocument/2006/relationships/hyperlink" Target="http://dic.academic.ru/dic.nsf/ushakov/1100422" TargetMode="External"/><Relationship Id="rId1" Type="http://schemas.openxmlformats.org/officeDocument/2006/relationships/slideLayout" Target="../slideLayouts/slideLayout18.xml"/><Relationship Id="rId5" Type="http://schemas.openxmlformats.org/officeDocument/2006/relationships/hyperlink" Target="http://dic.academic.ru/dic.nsf/ushakov/997038" TargetMode="External"/><Relationship Id="rId4" Type="http://schemas.openxmlformats.org/officeDocument/2006/relationships/hyperlink" Target="http://dic.academic.ru/dic.nsf/ushakov/1100448"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hyperlink" Target="http://dic.academic.ru/dic.nsf/ushakov/957326" TargetMode="External"/><Relationship Id="rId2" Type="http://schemas.openxmlformats.org/officeDocument/2006/relationships/hyperlink" Target="http://dic.academic.ru/dic.nsf/ushakov/1100342" TargetMode="External"/><Relationship Id="rId1" Type="http://schemas.openxmlformats.org/officeDocument/2006/relationships/slideLayout" Target="../slideLayouts/slideLayout18.xml"/><Relationship Id="rId6" Type="http://schemas.openxmlformats.org/officeDocument/2006/relationships/hyperlink" Target="http://dic.academic.ru/dic.nsf/ushakov/1100448" TargetMode="External"/><Relationship Id="rId5" Type="http://schemas.openxmlformats.org/officeDocument/2006/relationships/hyperlink" Target="http://dic.academic.ru/dic.nsf/ushakov/1100305" TargetMode="External"/><Relationship Id="rId4" Type="http://schemas.openxmlformats.org/officeDocument/2006/relationships/hyperlink" Target="http://dic.academic.ru/dic.nsf/ushakov/1100338"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Андрей\Pictures\Мои рисунки\ЕГЭ, ГИА\192bcc1d0bc07e0f6cfcb5c6091eeda1 (1).jpeg"/>
          <p:cNvPicPr>
            <a:picLocks noChangeAspect="1" noChangeArrowheads="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098" y="-1"/>
            <a:ext cx="9137902" cy="7302205"/>
          </a:xfrm>
          <a:prstGeom prst="rect">
            <a:avLst/>
          </a:prstGeom>
          <a:ln w="228600" cap="sq" cmpd="thickThin">
            <a:solidFill>
              <a:schemeClr val="bg1">
                <a:lumMod val="65000"/>
              </a:schemeClr>
            </a:solidFill>
            <a:prstDash val="solid"/>
            <a:miter lim="800000"/>
          </a:ln>
          <a:effectLst>
            <a:innerShdw blurRad="76200">
              <a:srgbClr val="000000"/>
            </a:innerShdw>
          </a:effectLst>
          <a:extLst/>
        </p:spPr>
        <p:style>
          <a:lnRef idx="2">
            <a:schemeClr val="accent1">
              <a:shade val="50000"/>
            </a:schemeClr>
          </a:lnRef>
          <a:fillRef idx="1">
            <a:schemeClr val="accent1"/>
          </a:fillRef>
          <a:effectRef idx="0">
            <a:schemeClr val="accent1"/>
          </a:effectRef>
          <a:fontRef idx="minor">
            <a:schemeClr val="lt1"/>
          </a:fontRef>
        </p:style>
      </p:pic>
      <p:sp>
        <p:nvSpPr>
          <p:cNvPr id="4" name="Прямоугольник 3"/>
          <p:cNvSpPr/>
          <p:nvPr/>
        </p:nvSpPr>
        <p:spPr>
          <a:xfrm>
            <a:off x="7236296" y="4797152"/>
            <a:ext cx="936104" cy="129614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500" b="1" dirty="0" smtClean="0">
                <a:solidFill>
                  <a:schemeClr val="bg1">
                    <a:lumMod val="75000"/>
                  </a:schemeClr>
                </a:solidFill>
              </a:rPr>
              <a:t>5</a:t>
            </a:r>
            <a:endParaRPr lang="ru-RU" sz="11500" b="1" dirty="0">
              <a:solidFill>
                <a:schemeClr val="bg1">
                  <a:lumMod val="75000"/>
                </a:schemeClr>
              </a:solidFill>
            </a:endParaRPr>
          </a:p>
        </p:txBody>
      </p:sp>
      <p:sp>
        <p:nvSpPr>
          <p:cNvPr id="5" name="Заголовок 4"/>
          <p:cNvSpPr>
            <a:spLocks noGrp="1"/>
          </p:cNvSpPr>
          <p:nvPr>
            <p:ph type="ctrTitle"/>
          </p:nvPr>
        </p:nvSpPr>
        <p:spPr>
          <a:xfrm>
            <a:off x="688849" y="332656"/>
            <a:ext cx="7772400" cy="3168352"/>
          </a:xfrm>
        </p:spPr>
        <p:txBody>
          <a:bodyPr>
            <a:normAutofit/>
          </a:bodyPr>
          <a:lstStyle/>
          <a:p>
            <a:r>
              <a:rPr lang="ru-RU" sz="5400" b="1" dirty="0" smtClean="0">
                <a:ln w="10541" cmpd="sng">
                  <a:solidFill>
                    <a:schemeClr val="bg2">
                      <a:lumMod val="50000"/>
                    </a:schemeClr>
                  </a:solidFill>
                  <a:prstDash val="solid"/>
                </a:ln>
                <a:solidFill>
                  <a:schemeClr val="bg1">
                    <a:lumMod val="50000"/>
                  </a:schemeClr>
                </a:solidFill>
                <a:effectLst>
                  <a:outerShdw blurRad="38100" dist="38100" dir="2700000" algn="tl">
                    <a:srgbClr val="000000">
                      <a:alpha val="43137"/>
                    </a:srgbClr>
                  </a:outerShdw>
                </a:effectLst>
              </a:rPr>
              <a:t>КИМ 5 ЕГЭ 2015.</a:t>
            </a:r>
            <a:br>
              <a:rPr lang="ru-RU" sz="5400" b="1" dirty="0" smtClean="0">
                <a:ln w="10541" cmpd="sng">
                  <a:solidFill>
                    <a:schemeClr val="bg2">
                      <a:lumMod val="50000"/>
                    </a:schemeClr>
                  </a:solidFill>
                  <a:prstDash val="solid"/>
                </a:ln>
                <a:solidFill>
                  <a:schemeClr val="bg1">
                    <a:lumMod val="50000"/>
                  </a:schemeClr>
                </a:solidFill>
                <a:effectLst>
                  <a:outerShdw blurRad="38100" dist="38100" dir="2700000" algn="tl">
                    <a:srgbClr val="000000">
                      <a:alpha val="43137"/>
                    </a:srgbClr>
                  </a:outerShdw>
                </a:effectLst>
              </a:rPr>
            </a:br>
            <a:r>
              <a:rPr lang="ru-RU" sz="5400" b="1" dirty="0" smtClean="0">
                <a:ln w="10541" cmpd="sng">
                  <a:solidFill>
                    <a:schemeClr val="bg2">
                      <a:lumMod val="50000"/>
                    </a:schemeClr>
                  </a:solidFill>
                  <a:prstDash val="solid"/>
                </a:ln>
                <a:solidFill>
                  <a:schemeClr val="bg1">
                    <a:lumMod val="50000"/>
                  </a:schemeClr>
                </a:solidFill>
                <a:effectLst>
                  <a:outerShdw blurRad="38100" dist="38100" dir="2700000" algn="tl">
                    <a:srgbClr val="000000">
                      <a:alpha val="43137"/>
                    </a:srgbClr>
                  </a:outerShdw>
                </a:effectLst>
              </a:rPr>
              <a:t>Самые трудные случаи выбора паронимов</a:t>
            </a:r>
            <a:endParaRPr lang="ru-RU" sz="5400" b="1" dirty="0">
              <a:ln w="10541" cmpd="sng">
                <a:solidFill>
                  <a:schemeClr val="bg2">
                    <a:lumMod val="50000"/>
                  </a:schemeClr>
                </a:solidFill>
                <a:prstDash val="solid"/>
              </a:ln>
              <a:solidFill>
                <a:schemeClr val="bg1">
                  <a:lumMod val="50000"/>
                </a:schemeClr>
              </a:solidFill>
              <a:effectLst>
                <a:outerShdw blurRad="38100" dist="38100" dir="2700000" algn="tl">
                  <a:srgbClr val="000000">
                    <a:alpha val="43137"/>
                  </a:srgbClr>
                </a:outerShdw>
              </a:effectLst>
            </a:endParaRPr>
          </a:p>
        </p:txBody>
      </p:sp>
      <p:pic>
        <p:nvPicPr>
          <p:cNvPr id="1026" name="Picture 2" descr="C:\Users\Андрей\Pictures\i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64013"/>
            <a:ext cx="1914525" cy="1428750"/>
          </a:xfrm>
          <a:prstGeom prst="rect">
            <a:avLst/>
          </a:prstGeom>
          <a:noFill/>
          <a:extLst>
            <a:ext uri="{909E8E84-426E-40DD-AFC4-6F175D3DCCD1}">
              <a14:hiddenFill xmlns:a14="http://schemas.microsoft.com/office/drawing/2010/main">
                <a:solidFill>
                  <a:srgbClr val="FFFFFF"/>
                </a:solidFill>
              </a14:hiddenFill>
            </a:ext>
          </a:extLst>
        </p:spPr>
      </p:pic>
      <p:sp>
        <p:nvSpPr>
          <p:cNvPr id="2" name="Подзаголовок 1"/>
          <p:cNvSpPr>
            <a:spLocks noGrp="1"/>
          </p:cNvSpPr>
          <p:nvPr>
            <p:ph type="subTitle" idx="1"/>
          </p:nvPr>
        </p:nvSpPr>
        <p:spPr/>
        <p:txBody>
          <a:bodyPr/>
          <a:lstStyle/>
          <a:p>
            <a:endParaRPr lang="ru-RU"/>
          </a:p>
        </p:txBody>
      </p:sp>
      <p:sp>
        <p:nvSpPr>
          <p:cNvPr id="3" name="Нижний колонтитул 2"/>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897296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0"/>
            <a:ext cx="3023585"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ru-RU" dirty="0"/>
              <a:t>Глинистый – глиняный </a:t>
            </a:r>
          </a:p>
        </p:txBody>
      </p:sp>
      <p:sp>
        <p:nvSpPr>
          <p:cNvPr id="3" name="Прямоугольник 2"/>
          <p:cNvSpPr/>
          <p:nvPr/>
        </p:nvSpPr>
        <p:spPr>
          <a:xfrm>
            <a:off x="364738" y="476672"/>
            <a:ext cx="8311718" cy="72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15000"/>
              </a:lnSpc>
              <a:spcAft>
                <a:spcPts val="1000"/>
              </a:spcAft>
            </a:pPr>
            <a:r>
              <a:rPr lang="ru-RU" b="1" dirty="0">
                <a:solidFill>
                  <a:srgbClr val="FF0000"/>
                </a:solidFill>
                <a:latin typeface="Calibri"/>
                <a:ea typeface="Calibri"/>
                <a:cs typeface="Times New Roman"/>
              </a:rPr>
              <a:t>Глинистый</a:t>
            </a:r>
            <a:r>
              <a:rPr lang="ru-RU" dirty="0">
                <a:latin typeface="Calibri"/>
                <a:ea typeface="Calibri"/>
                <a:cs typeface="Times New Roman"/>
              </a:rPr>
              <a:t> – с примесью глины; изобилующий глиной</a:t>
            </a:r>
            <a:r>
              <a:rPr lang="ru-RU" i="1" dirty="0">
                <a:latin typeface="Calibri"/>
                <a:ea typeface="Calibri"/>
                <a:cs typeface="Times New Roman"/>
              </a:rPr>
              <a:t>. Глинистая почва.</a:t>
            </a:r>
            <a:r>
              <a:rPr lang="ru-RU" dirty="0">
                <a:latin typeface="Calibri"/>
                <a:ea typeface="Calibri"/>
                <a:cs typeface="Times New Roman"/>
              </a:rPr>
              <a:t> </a:t>
            </a:r>
            <a:r>
              <a:rPr lang="ru-RU" b="1" dirty="0">
                <a:solidFill>
                  <a:srgbClr val="FF0000"/>
                </a:solidFill>
                <a:latin typeface="Calibri"/>
                <a:ea typeface="Calibri"/>
                <a:cs typeface="Times New Roman"/>
              </a:rPr>
              <a:t>Глиняный  - </a:t>
            </a:r>
            <a:r>
              <a:rPr lang="ru-RU" dirty="0">
                <a:latin typeface="Calibri"/>
                <a:ea typeface="Calibri"/>
                <a:cs typeface="Times New Roman"/>
              </a:rPr>
              <a:t>сделанный из глины</a:t>
            </a:r>
            <a:r>
              <a:rPr lang="ru-RU" i="1" dirty="0">
                <a:latin typeface="Calibri"/>
                <a:ea typeface="Calibri"/>
                <a:cs typeface="Times New Roman"/>
              </a:rPr>
              <a:t>. Глиняный кувшин.</a:t>
            </a:r>
            <a:endParaRPr lang="ru-RU" dirty="0">
              <a:effectLst/>
              <a:latin typeface="Calibri"/>
              <a:ea typeface="Calibri"/>
              <a:cs typeface="Times New Roman"/>
            </a:endParaRPr>
          </a:p>
        </p:txBody>
      </p:sp>
      <p:sp>
        <p:nvSpPr>
          <p:cNvPr id="4" name="Прямоугольник 3"/>
          <p:cNvSpPr/>
          <p:nvPr/>
        </p:nvSpPr>
        <p:spPr>
          <a:xfrm>
            <a:off x="395536" y="1412776"/>
            <a:ext cx="4305987"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dirty="0"/>
              <a:t>Годичный – годовалый – годовой </a:t>
            </a:r>
          </a:p>
        </p:txBody>
      </p:sp>
      <p:sp>
        <p:nvSpPr>
          <p:cNvPr id="5" name="Прямоугольник 4"/>
          <p:cNvSpPr/>
          <p:nvPr/>
        </p:nvSpPr>
        <p:spPr>
          <a:xfrm>
            <a:off x="392267" y="1916832"/>
            <a:ext cx="8200890" cy="35963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0"/>
              </a:spcAft>
            </a:pPr>
            <a:r>
              <a:rPr lang="ru-RU" b="1" dirty="0">
                <a:solidFill>
                  <a:srgbClr val="FF0000"/>
                </a:solidFill>
                <a:ea typeface="Calibri"/>
                <a:cs typeface="Times New Roman"/>
              </a:rPr>
              <a:t>Годичный</a:t>
            </a:r>
            <a:r>
              <a:rPr lang="ru-RU" dirty="0">
                <a:ea typeface="Calibri"/>
                <a:cs typeface="Times New Roman"/>
              </a:rPr>
              <a:t> 1) а) Продолжающийся в течение одного года </a:t>
            </a:r>
            <a:r>
              <a:rPr lang="ru-RU" dirty="0" smtClean="0">
                <a:ea typeface="Calibri"/>
                <a:cs typeface="Times New Roman"/>
              </a:rPr>
              <a:t>.</a:t>
            </a:r>
            <a:r>
              <a:rPr lang="ru-RU" dirty="0">
                <a:solidFill>
                  <a:srgbClr val="000000"/>
                </a:solidFill>
              </a:rPr>
              <a:t> . </a:t>
            </a:r>
            <a:r>
              <a:rPr lang="ru-RU" i="1" dirty="0">
                <a:solidFill>
                  <a:srgbClr val="7030A0"/>
                </a:solidFill>
              </a:rPr>
              <a:t>Годичный срок. Годичное путешествие.</a:t>
            </a:r>
            <a:r>
              <a:rPr lang="ru-RU" i="1" dirty="0" smtClean="0">
                <a:solidFill>
                  <a:srgbClr val="7030A0"/>
                </a:solidFill>
                <a:ea typeface="Calibri"/>
                <a:cs typeface="Times New Roman"/>
              </a:rPr>
              <a:t> </a:t>
            </a:r>
            <a:r>
              <a:rPr lang="ru-RU" dirty="0">
                <a:ea typeface="Calibri"/>
                <a:cs typeface="Times New Roman"/>
              </a:rPr>
              <a:t>б) Продолжающийся в течение целого года. </a:t>
            </a:r>
            <a:r>
              <a:rPr lang="ru-RU" i="1" dirty="0">
                <a:solidFill>
                  <a:srgbClr val="7030A0"/>
                </a:solidFill>
                <a:ea typeface="Calibri"/>
                <a:cs typeface="Times New Roman"/>
              </a:rPr>
              <a:t>Годичный план</a:t>
            </a:r>
            <a:r>
              <a:rPr lang="ru-RU" dirty="0" smtClean="0">
                <a:solidFill>
                  <a:srgbClr val="7030A0"/>
                </a:solidFill>
                <a:ea typeface="Calibri"/>
                <a:cs typeface="Times New Roman"/>
              </a:rPr>
              <a:t>.</a:t>
            </a:r>
          </a:p>
          <a:p>
            <a:pPr algn="ctr">
              <a:lnSpc>
                <a:spcPct val="115000"/>
              </a:lnSpc>
              <a:spcAft>
                <a:spcPts val="0"/>
              </a:spcAft>
            </a:pPr>
            <a:r>
              <a:rPr lang="ru-RU" dirty="0" smtClean="0">
                <a:ea typeface="Calibri"/>
                <a:cs typeface="Times New Roman"/>
              </a:rPr>
              <a:t>2</a:t>
            </a:r>
            <a:r>
              <a:rPr lang="ru-RU" dirty="0">
                <a:ea typeface="Calibri"/>
                <a:cs typeface="Times New Roman"/>
              </a:rPr>
              <a:t>) а) Рассчитанный на один </a:t>
            </a:r>
            <a:r>
              <a:rPr lang="ru-RU" dirty="0" smtClean="0">
                <a:ea typeface="Calibri"/>
                <a:cs typeface="Times New Roman"/>
              </a:rPr>
              <a:t>год. </a:t>
            </a:r>
            <a:r>
              <a:rPr lang="ru-RU" i="1" dirty="0">
                <a:solidFill>
                  <a:srgbClr val="7030A0"/>
                </a:solidFill>
                <a:ea typeface="Calibri"/>
                <a:cs typeface="Times New Roman"/>
              </a:rPr>
              <a:t>Годичное собрание ученого общества. Годичный отчет</a:t>
            </a:r>
            <a:r>
              <a:rPr lang="ru-RU" i="1" dirty="0" smtClean="0">
                <a:solidFill>
                  <a:srgbClr val="7030A0"/>
                </a:solidFill>
                <a:ea typeface="Calibri"/>
                <a:cs typeface="Times New Roman"/>
              </a:rPr>
              <a:t>.</a:t>
            </a:r>
            <a:r>
              <a:rPr lang="ru-RU" dirty="0" smtClean="0">
                <a:ea typeface="Calibri"/>
                <a:cs typeface="Times New Roman"/>
              </a:rPr>
              <a:t> </a:t>
            </a:r>
            <a:r>
              <a:rPr lang="ru-RU" dirty="0">
                <a:ea typeface="Calibri"/>
                <a:cs typeface="Times New Roman"/>
              </a:rPr>
              <a:t>б) Рассчитанный на целый год</a:t>
            </a:r>
            <a:r>
              <a:rPr lang="ru-RU" dirty="0" smtClean="0">
                <a:ea typeface="Calibri"/>
                <a:cs typeface="Times New Roman"/>
              </a:rPr>
              <a:t>.</a:t>
            </a:r>
          </a:p>
          <a:p>
            <a:pPr>
              <a:lnSpc>
                <a:spcPct val="115000"/>
              </a:lnSpc>
              <a:spcAft>
                <a:spcPts val="0"/>
              </a:spcAft>
            </a:pPr>
            <a:r>
              <a:rPr lang="ru-RU" b="1" dirty="0" smtClean="0">
                <a:solidFill>
                  <a:srgbClr val="FF0000"/>
                </a:solidFill>
                <a:ea typeface="Calibri"/>
                <a:cs typeface="Times New Roman"/>
              </a:rPr>
              <a:t>Годовалый</a:t>
            </a:r>
            <a:r>
              <a:rPr lang="ru-RU" b="1" dirty="0">
                <a:solidFill>
                  <a:srgbClr val="FF0000"/>
                </a:solidFill>
                <a:ea typeface="Calibri"/>
                <a:cs typeface="Times New Roman"/>
              </a:rPr>
              <a:t>. </a:t>
            </a:r>
            <a:r>
              <a:rPr lang="ru-RU" dirty="0">
                <a:ea typeface="Calibri"/>
                <a:cs typeface="Times New Roman"/>
              </a:rPr>
              <a:t> 1) Проживший один год после рождения.                           </a:t>
            </a:r>
            <a:endParaRPr lang="ru-RU" dirty="0" smtClean="0">
              <a:ea typeface="Calibri"/>
              <a:cs typeface="Times New Roman"/>
            </a:endParaRPr>
          </a:p>
          <a:p>
            <a:pPr>
              <a:lnSpc>
                <a:spcPct val="115000"/>
              </a:lnSpc>
              <a:spcAft>
                <a:spcPts val="0"/>
              </a:spcAft>
            </a:pPr>
            <a:r>
              <a:rPr lang="ru-RU" dirty="0" smtClean="0">
                <a:ea typeface="Calibri"/>
                <a:cs typeface="Times New Roman"/>
              </a:rPr>
              <a:t> 2) </a:t>
            </a:r>
            <a:r>
              <a:rPr lang="ru-RU" dirty="0">
                <a:ea typeface="Calibri"/>
                <a:cs typeface="Times New Roman"/>
              </a:rPr>
              <a:t>Имеющий возраст, равный одному году.– </a:t>
            </a:r>
          </a:p>
          <a:p>
            <a:pPr>
              <a:lnSpc>
                <a:spcPct val="115000"/>
              </a:lnSpc>
              <a:spcAft>
                <a:spcPts val="0"/>
              </a:spcAft>
            </a:pPr>
            <a:r>
              <a:rPr lang="ru-RU" b="1" dirty="0">
                <a:solidFill>
                  <a:srgbClr val="FF0000"/>
                </a:solidFill>
                <a:ea typeface="Calibri"/>
                <a:cs typeface="Times New Roman"/>
              </a:rPr>
              <a:t>Годовой</a:t>
            </a:r>
            <a:r>
              <a:rPr lang="ru-RU" dirty="0">
                <a:ea typeface="Calibri"/>
                <a:cs typeface="Times New Roman"/>
              </a:rPr>
              <a:t>  1) Соотносящийся по знач. с существительным  «год» , связанный с ним. </a:t>
            </a:r>
            <a:r>
              <a:rPr lang="ru-RU" i="1" dirty="0" smtClean="0">
                <a:solidFill>
                  <a:srgbClr val="7030A0"/>
                </a:solidFill>
                <a:ea typeface="Calibri"/>
                <a:cs typeface="Times New Roman"/>
              </a:rPr>
              <a:t>Годовой </a:t>
            </a:r>
            <a:r>
              <a:rPr lang="ru-RU" i="1" dirty="0">
                <a:solidFill>
                  <a:srgbClr val="7030A0"/>
                </a:solidFill>
                <a:ea typeface="Calibri"/>
                <a:cs typeface="Times New Roman"/>
              </a:rPr>
              <a:t>доход. Годовое жалованье. Годовой отчет.</a:t>
            </a:r>
          </a:p>
          <a:p>
            <a:pPr>
              <a:lnSpc>
                <a:spcPct val="115000"/>
              </a:lnSpc>
              <a:spcAft>
                <a:spcPts val="0"/>
              </a:spcAft>
            </a:pPr>
            <a:r>
              <a:rPr lang="ru-RU" dirty="0" smtClean="0">
                <a:ea typeface="Calibri"/>
                <a:cs typeface="Times New Roman"/>
              </a:rPr>
              <a:t>2</a:t>
            </a:r>
            <a:r>
              <a:rPr lang="ru-RU" dirty="0">
                <a:ea typeface="Calibri"/>
                <a:cs typeface="Times New Roman"/>
              </a:rPr>
              <a:t>) Рассчитанный на один год.</a:t>
            </a:r>
            <a:endParaRPr lang="ru-RU" dirty="0">
              <a:effectLst/>
              <a:ea typeface="Calibri"/>
              <a:cs typeface="Times New Roman"/>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08556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0728" y="188640"/>
            <a:ext cx="4908716" cy="523220"/>
          </a:xfrm>
          <a:prstGeom prst="rect">
            <a:avLst/>
          </a:prstGeom>
          <a:ln>
            <a:solidFill>
              <a:schemeClr val="accent1"/>
            </a:solidFill>
          </a:ln>
        </p:spPr>
        <p:style>
          <a:lnRef idx="2">
            <a:schemeClr val="accent3"/>
          </a:lnRef>
          <a:fillRef idx="1">
            <a:schemeClr val="lt1"/>
          </a:fillRef>
          <a:effectRef idx="0">
            <a:schemeClr val="accent3"/>
          </a:effectRef>
          <a:fontRef idx="minor">
            <a:schemeClr val="dk1"/>
          </a:fontRef>
        </p:style>
        <p:txBody>
          <a:bodyPr wrap="none">
            <a:spAutoFit/>
          </a:bodyPr>
          <a:lstStyle/>
          <a:p>
            <a:r>
              <a:rPr lang="ru-RU" sz="2800" b="1" dirty="0">
                <a:solidFill>
                  <a:srgbClr val="FF0000"/>
                </a:solidFill>
              </a:rPr>
              <a:t>Горделивый – гордый </a:t>
            </a:r>
          </a:p>
        </p:txBody>
      </p:sp>
      <p:sp>
        <p:nvSpPr>
          <p:cNvPr id="3" name="Rectangle 1"/>
          <p:cNvSpPr>
            <a:spLocks noChangeArrowheads="1"/>
          </p:cNvSpPr>
          <p:nvPr/>
        </p:nvSpPr>
        <p:spPr bwMode="auto">
          <a:xfrm>
            <a:off x="0" y="-200055"/>
            <a:ext cx="65"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800" b="0" i="0" u="none" strike="noStrike" cap="none" normalizeH="0" baseline="0" dirty="0" smtClean="0">
                <a:ln>
                  <a:noFill/>
                </a:ln>
                <a:solidFill>
                  <a:schemeClr val="tx1"/>
                </a:solidFill>
                <a:effectLst/>
                <a:latin typeface="Arial" pitchFamily="34" charset="0"/>
                <a:cs typeface="Arial" pitchFamily="34" charset="0"/>
              </a:rPr>
              <a:t/>
            </a:r>
            <a:br>
              <a:rPr kumimoji="0" lang="ru-RU" altLang="ru-RU" sz="800" b="0" i="0" u="none" strike="noStrike" cap="none" normalizeH="0" baseline="0" dirty="0" smtClean="0">
                <a:ln>
                  <a:noFill/>
                </a:ln>
                <a:solidFill>
                  <a:schemeClr val="tx1"/>
                </a:solidFill>
                <a:effectLst/>
                <a:latin typeface="Arial" pitchFamily="34" charset="0"/>
                <a:cs typeface="Arial" pitchFamily="34" charset="0"/>
              </a:rPr>
            </a:b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414108" y="908720"/>
            <a:ext cx="8278145"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400" b="1" dirty="0" smtClean="0">
                <a:solidFill>
                  <a:srgbClr val="FF0000"/>
                </a:solidFill>
              </a:rPr>
              <a:t>ГО́РДЫЙ</a:t>
            </a:r>
            <a:r>
              <a:rPr lang="ru-RU" sz="2400" dirty="0" smtClean="0"/>
              <a:t>1</a:t>
            </a:r>
            <a:r>
              <a:rPr lang="ru-RU" sz="2400" dirty="0"/>
              <a:t>. Исполненный гордости, чувства своего достоинства, сознающий свое превосходство. </a:t>
            </a:r>
            <a:r>
              <a:rPr lang="ru-RU" sz="2400" i="1" dirty="0">
                <a:solidFill>
                  <a:srgbClr val="7030A0"/>
                </a:solidFill>
              </a:rPr>
              <a:t>«Неприступная, гордая, действительно достойная девушка.» Достоевский.</a:t>
            </a:r>
          </a:p>
          <a:p>
            <a:r>
              <a:rPr lang="ru-RU" sz="2400" dirty="0"/>
              <a:t>2. Высокомерный, презрительно относящийся к другим. </a:t>
            </a:r>
            <a:r>
              <a:rPr lang="ru-RU" sz="2400" i="1" dirty="0">
                <a:solidFill>
                  <a:srgbClr val="7030A0"/>
                </a:solidFill>
              </a:rPr>
              <a:t>«Он горд был, не ужился с нами.» Лермонтов.</a:t>
            </a:r>
          </a:p>
          <a:p>
            <a:r>
              <a:rPr lang="ru-RU" sz="2400" dirty="0"/>
              <a:t>3. Торжественно-важный, величавый. </a:t>
            </a:r>
            <a:r>
              <a:rPr lang="ru-RU" sz="2400" i="1" dirty="0">
                <a:solidFill>
                  <a:srgbClr val="7030A0"/>
                </a:solidFill>
              </a:rPr>
              <a:t>Гордая поступь</a:t>
            </a:r>
            <a:r>
              <a:rPr lang="ru-RU" sz="2400" i="1" dirty="0" smtClean="0">
                <a:solidFill>
                  <a:srgbClr val="7030A0"/>
                </a:solidFill>
              </a:rPr>
              <a:t>.</a:t>
            </a:r>
          </a:p>
          <a:p>
            <a:r>
              <a:rPr lang="ru-RU" sz="2400" b="1" dirty="0" smtClean="0">
                <a:solidFill>
                  <a:srgbClr val="FF0000"/>
                </a:solidFill>
                <a:latin typeface="Helvetica"/>
              </a:rPr>
              <a:t>ГОРДЕЛИ́ВЫЙ </a:t>
            </a:r>
            <a:r>
              <a:rPr lang="ru-RU" sz="2400" dirty="0" smtClean="0">
                <a:solidFill>
                  <a:srgbClr val="000000"/>
                </a:solidFill>
                <a:latin typeface="Helvetica"/>
              </a:rPr>
              <a:t>(</a:t>
            </a:r>
            <a:r>
              <a:rPr lang="ru-RU" sz="2400" dirty="0">
                <a:solidFill>
                  <a:srgbClr val="000000"/>
                </a:solidFill>
                <a:latin typeface="Helvetica"/>
              </a:rPr>
              <a:t>книжн.). Выказывающий убеждение в собственном превосходстве и достоинстве, надменный. </a:t>
            </a:r>
            <a:r>
              <a:rPr lang="ru-RU" sz="2400" i="1" dirty="0">
                <a:solidFill>
                  <a:srgbClr val="7030A0"/>
                </a:solidFill>
                <a:latin typeface="Helvetica"/>
              </a:rPr>
              <a:t>Горделивая знать. Горделивая осанка.</a:t>
            </a:r>
            <a:endParaRPr lang="ru-RU" sz="2400" i="1" dirty="0">
              <a:solidFill>
                <a:srgbClr val="7030A0"/>
              </a:solidFill>
            </a:endParaRPr>
          </a:p>
        </p:txBody>
      </p:sp>
      <p:sp>
        <p:nvSpPr>
          <p:cNvPr id="5" name="Нижний колонтитул 4"/>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42128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640960" cy="64633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Двоичный  –  двойной  –  двойственный  –  двоякий  –  сдвоенный  – </a:t>
            </a:r>
            <a:r>
              <a:rPr lang="ru-RU" b="1" dirty="0" smtClean="0">
                <a:solidFill>
                  <a:srgbClr val="FF0000"/>
                </a:solidFill>
              </a:rPr>
              <a:t>удвоенный </a:t>
            </a:r>
            <a:endParaRPr lang="ru-RU" b="1" dirty="0">
              <a:solidFill>
                <a:srgbClr val="FF0000"/>
              </a:solidFill>
            </a:endParaRPr>
          </a:p>
        </p:txBody>
      </p:sp>
      <p:sp>
        <p:nvSpPr>
          <p:cNvPr id="3" name="Прямоугольник 2"/>
          <p:cNvSpPr/>
          <p:nvPr/>
        </p:nvSpPr>
        <p:spPr>
          <a:xfrm>
            <a:off x="323528" y="908720"/>
            <a:ext cx="8496944" cy="526297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ru-RU" sz="1600" b="1" dirty="0">
                <a:solidFill>
                  <a:srgbClr val="FF0000"/>
                </a:solidFill>
                <a:ea typeface="Calibri"/>
                <a:cs typeface="Times New Roman"/>
              </a:rPr>
              <a:t>Двоичный </a:t>
            </a:r>
            <a:r>
              <a:rPr lang="ru-RU" sz="1600" b="1" dirty="0" smtClean="0">
                <a:solidFill>
                  <a:srgbClr val="FF0000"/>
                </a:solidFill>
                <a:ea typeface="Calibri"/>
                <a:cs typeface="Times New Roman"/>
              </a:rPr>
              <a:t>. </a:t>
            </a:r>
            <a:r>
              <a:rPr lang="ru-RU" sz="1600" dirty="0" smtClean="0">
                <a:ea typeface="Calibri"/>
                <a:cs typeface="Times New Roman"/>
              </a:rPr>
              <a:t>Основанный </a:t>
            </a:r>
            <a:r>
              <a:rPr lang="ru-RU" sz="1600" dirty="0">
                <a:ea typeface="Calibri"/>
                <a:cs typeface="Times New Roman"/>
              </a:rPr>
              <a:t>на счёте двойками (парами). </a:t>
            </a:r>
            <a:r>
              <a:rPr lang="ru-RU" sz="1600" i="1" dirty="0">
                <a:ea typeface="Calibri"/>
                <a:cs typeface="Times New Roman"/>
              </a:rPr>
              <a:t>Двоичная система счисления. </a:t>
            </a:r>
            <a:r>
              <a:rPr lang="ru-RU" sz="1600" dirty="0">
                <a:solidFill>
                  <a:srgbClr val="7030A0"/>
                </a:solidFill>
                <a:ea typeface="Calibri"/>
                <a:cs typeface="Times New Roman"/>
              </a:rPr>
              <a:t>Двоичные дроби (система цифрового изображения дробных количеств при помощи разложения на вторые, четвёртые, восьмые и т. д. части целого). Д. </a:t>
            </a:r>
            <a:r>
              <a:rPr lang="ru-RU" sz="1600" dirty="0" smtClean="0">
                <a:solidFill>
                  <a:srgbClr val="7030A0"/>
                </a:solidFill>
                <a:ea typeface="Calibri"/>
                <a:cs typeface="Times New Roman"/>
              </a:rPr>
              <a:t>код.</a:t>
            </a:r>
          </a:p>
          <a:p>
            <a:r>
              <a:rPr lang="ru-RU" sz="1600" b="1" dirty="0" smtClean="0">
                <a:solidFill>
                  <a:srgbClr val="FF0000"/>
                </a:solidFill>
              </a:rPr>
              <a:t>ДВОЙНО́Й. </a:t>
            </a:r>
            <a:r>
              <a:rPr lang="ru-RU" sz="1600" dirty="0" smtClean="0">
                <a:solidFill>
                  <a:schemeClr val="tx1"/>
                </a:solidFill>
              </a:rPr>
              <a:t>1</a:t>
            </a:r>
            <a:r>
              <a:rPr lang="ru-RU" sz="1600" dirty="0">
                <a:solidFill>
                  <a:schemeClr val="tx1"/>
                </a:solidFill>
              </a:rPr>
              <a:t>. Вдвое больший, увеличенный в два раза. </a:t>
            </a:r>
            <a:r>
              <a:rPr lang="ru-RU" sz="1600" i="1" dirty="0">
                <a:solidFill>
                  <a:srgbClr val="7030A0"/>
                </a:solidFill>
              </a:rPr>
              <a:t>Двойной расход. Материя двойной ширины. Двойное жалование.</a:t>
            </a:r>
          </a:p>
          <a:p>
            <a:r>
              <a:rPr lang="ru-RU" sz="1600" dirty="0">
                <a:solidFill>
                  <a:schemeClr val="tx1"/>
                </a:solidFill>
              </a:rPr>
              <a:t>2. Состоящий из двух однородных частей, предметов. </a:t>
            </a:r>
            <a:r>
              <a:rPr lang="ru-RU" sz="1600" i="1" dirty="0">
                <a:solidFill>
                  <a:srgbClr val="7030A0"/>
                </a:solidFill>
              </a:rPr>
              <a:t>Двойной подбородок (подбородок с толстой складкой под ним). Двойное дно. Двойные рамы. Двойной спирт (двухатомный). Двойная соль (образовавшаяся от соединения двух солей).</a:t>
            </a:r>
          </a:p>
          <a:p>
            <a:r>
              <a:rPr lang="ru-RU" sz="1600" dirty="0">
                <a:solidFill>
                  <a:schemeClr val="tx1"/>
                </a:solidFill>
              </a:rPr>
              <a:t>3. То же, что двойственный. </a:t>
            </a:r>
            <a:r>
              <a:rPr lang="ru-RU" sz="1600" i="1" dirty="0">
                <a:solidFill>
                  <a:srgbClr val="7030A0"/>
                </a:solidFill>
              </a:rPr>
              <a:t>Двойное сознание. Двойная игра</a:t>
            </a:r>
            <a:r>
              <a:rPr lang="ru-RU" sz="1600" i="1" dirty="0" smtClean="0">
                <a:solidFill>
                  <a:srgbClr val="7030A0"/>
                </a:solidFill>
              </a:rPr>
              <a:t>.</a:t>
            </a:r>
            <a:endParaRPr lang="ru-RU" sz="1600" i="1" dirty="0">
              <a:solidFill>
                <a:srgbClr val="7030A0"/>
              </a:solidFill>
            </a:endParaRPr>
          </a:p>
          <a:p>
            <a:r>
              <a:rPr lang="ru-RU" sz="1600" b="1" dirty="0">
                <a:solidFill>
                  <a:srgbClr val="FF0000"/>
                </a:solidFill>
              </a:rPr>
              <a:t>ДВО́ЙСТВЕННЫЙ</a:t>
            </a:r>
            <a:r>
              <a:rPr lang="ru-RU" sz="1600" dirty="0">
                <a:solidFill>
                  <a:schemeClr val="tx1"/>
                </a:solidFill>
              </a:rPr>
              <a:t>, </a:t>
            </a:r>
          </a:p>
          <a:p>
            <a:r>
              <a:rPr lang="ru-RU" sz="1600" dirty="0">
                <a:solidFill>
                  <a:schemeClr val="tx1"/>
                </a:solidFill>
              </a:rPr>
              <a:t>1. Склоняющийся то в ту, то в другую сторону, двоящийся. </a:t>
            </a:r>
            <a:r>
              <a:rPr lang="ru-RU" sz="1600" i="1" dirty="0">
                <a:solidFill>
                  <a:srgbClr val="7030A0"/>
                </a:solidFill>
              </a:rPr>
              <a:t>Двойственное отношение к делу.</a:t>
            </a:r>
          </a:p>
          <a:p>
            <a:r>
              <a:rPr lang="ru-RU" sz="1600" dirty="0">
                <a:solidFill>
                  <a:schemeClr val="tx1"/>
                </a:solidFill>
              </a:rPr>
              <a:t>2. Двуличный, непрямодушный. </a:t>
            </a:r>
            <a:r>
              <a:rPr lang="ru-RU" sz="1600" i="1" dirty="0">
                <a:solidFill>
                  <a:srgbClr val="7030A0"/>
                </a:solidFill>
              </a:rPr>
              <a:t>Двойственный характер. Двойственная игра</a:t>
            </a:r>
            <a:r>
              <a:rPr lang="ru-RU" sz="1600" dirty="0" smtClean="0">
                <a:solidFill>
                  <a:schemeClr val="tx1"/>
                </a:solidFill>
              </a:rPr>
              <a:t>.</a:t>
            </a:r>
          </a:p>
          <a:p>
            <a:r>
              <a:rPr lang="ru-RU" sz="1600" b="1" dirty="0">
                <a:solidFill>
                  <a:srgbClr val="FF0000"/>
                </a:solidFill>
              </a:rPr>
              <a:t>ДВОЯ́КИЙ</a:t>
            </a:r>
            <a:r>
              <a:rPr lang="ru-RU" sz="1600" dirty="0">
                <a:solidFill>
                  <a:schemeClr val="tx1"/>
                </a:solidFill>
              </a:rPr>
              <a:t>, двоякая, двоякое; двояк, двояка, двояко (книжн.). Возможный в двух формах, двойной. </a:t>
            </a:r>
            <a:r>
              <a:rPr lang="ru-RU" sz="1600" i="1" dirty="0">
                <a:solidFill>
                  <a:srgbClr val="7030A0"/>
                </a:solidFill>
              </a:rPr>
              <a:t>Двоякое значение. Двоякий способ. Двоякая польза</a:t>
            </a:r>
            <a:r>
              <a:rPr lang="ru-RU" sz="1600" i="1" dirty="0" smtClean="0">
                <a:solidFill>
                  <a:srgbClr val="7030A0"/>
                </a:solidFill>
              </a:rPr>
              <a:t>.</a:t>
            </a:r>
          </a:p>
          <a:p>
            <a:r>
              <a:rPr lang="ru-RU" sz="1600" b="1" dirty="0" smtClean="0">
                <a:solidFill>
                  <a:srgbClr val="FF0000"/>
                </a:solidFill>
              </a:rPr>
              <a:t>Сдвоенный</a:t>
            </a:r>
            <a:r>
              <a:rPr lang="ru-RU" sz="1600" dirty="0" smtClean="0">
                <a:solidFill>
                  <a:schemeClr val="tx1"/>
                </a:solidFill>
              </a:rPr>
              <a:t>  </a:t>
            </a:r>
            <a:r>
              <a:rPr lang="ru-RU" sz="1600" dirty="0">
                <a:solidFill>
                  <a:schemeClr val="tx1"/>
                </a:solidFill>
              </a:rPr>
              <a:t>– Состоящий из двух однородных предметов. </a:t>
            </a:r>
            <a:r>
              <a:rPr lang="ru-RU" sz="1600" i="1" dirty="0">
                <a:solidFill>
                  <a:srgbClr val="7030A0"/>
                </a:solidFill>
              </a:rPr>
              <a:t>Сдвоенные ряды</a:t>
            </a:r>
            <a:r>
              <a:rPr lang="ru-RU" sz="1600" i="1" dirty="0" smtClean="0">
                <a:solidFill>
                  <a:srgbClr val="7030A0"/>
                </a:solidFill>
              </a:rPr>
              <a:t>.</a:t>
            </a:r>
          </a:p>
          <a:p>
            <a:r>
              <a:rPr lang="ru-RU" sz="1600" b="1" dirty="0" smtClean="0">
                <a:solidFill>
                  <a:srgbClr val="FF0000"/>
                </a:solidFill>
              </a:rPr>
              <a:t>Удвоенный.</a:t>
            </a:r>
            <a:r>
              <a:rPr lang="ru-RU" sz="1600" dirty="0">
                <a:solidFill>
                  <a:schemeClr val="tx1"/>
                </a:solidFill>
              </a:rPr>
              <a:t> </a:t>
            </a:r>
            <a:r>
              <a:rPr lang="ru-RU" sz="1600" dirty="0" smtClean="0">
                <a:solidFill>
                  <a:schemeClr val="tx1"/>
                </a:solidFill>
              </a:rPr>
              <a:t>1.увеличенный</a:t>
            </a:r>
            <a:r>
              <a:rPr lang="ru-RU" sz="1600" dirty="0">
                <a:solidFill>
                  <a:schemeClr val="tx1"/>
                </a:solidFill>
              </a:rPr>
              <a:t>, усиленный. </a:t>
            </a:r>
            <a:r>
              <a:rPr lang="ru-RU" sz="1600" i="1" dirty="0">
                <a:solidFill>
                  <a:srgbClr val="7030A0"/>
                </a:solidFill>
              </a:rPr>
              <a:t>Начать работать с удвоенной энергией</a:t>
            </a:r>
            <a:r>
              <a:rPr lang="ru-RU" sz="1600" dirty="0" smtClean="0">
                <a:solidFill>
                  <a:schemeClr val="tx1"/>
                </a:solidFill>
              </a:rPr>
              <a:t>.</a:t>
            </a:r>
          </a:p>
          <a:p>
            <a:r>
              <a:rPr lang="ru-RU" sz="1600" dirty="0" smtClean="0">
                <a:solidFill>
                  <a:schemeClr val="tx1"/>
                </a:solidFill>
              </a:rPr>
              <a:t>2. Повторенный </a:t>
            </a:r>
            <a:r>
              <a:rPr lang="ru-RU" sz="1600" dirty="0">
                <a:solidFill>
                  <a:schemeClr val="tx1"/>
                </a:solidFill>
              </a:rPr>
              <a:t>два раза (о буквах в словах). </a:t>
            </a:r>
            <a:r>
              <a:rPr lang="ru-RU" sz="1600" i="1" dirty="0" smtClean="0">
                <a:solidFill>
                  <a:srgbClr val="7030A0"/>
                </a:solidFill>
              </a:rPr>
              <a:t>Удвоенные согласные</a:t>
            </a:r>
            <a:endParaRPr lang="ru-RU" sz="1600" dirty="0">
              <a:solidFill>
                <a:schemeClr val="tx1"/>
              </a:solidFill>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6215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97666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 Деловитый – деловой – дельный – деляческий </a:t>
            </a:r>
          </a:p>
        </p:txBody>
      </p:sp>
      <p:sp>
        <p:nvSpPr>
          <p:cNvPr id="3" name="Прямоугольник 2"/>
          <p:cNvSpPr/>
          <p:nvPr/>
        </p:nvSpPr>
        <p:spPr>
          <a:xfrm>
            <a:off x="305670" y="620688"/>
            <a:ext cx="8496944" cy="2308324"/>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1600" b="1" dirty="0">
                <a:solidFill>
                  <a:srgbClr val="FF0000"/>
                </a:solidFill>
              </a:rPr>
              <a:t>Деловитый</a:t>
            </a:r>
            <a:r>
              <a:rPr lang="ru-RU" sz="1600" dirty="0">
                <a:solidFill>
                  <a:schemeClr val="tx1"/>
                </a:solidFill>
              </a:rPr>
              <a:t> — умелый, толковый, предприимчивый.</a:t>
            </a:r>
          </a:p>
          <a:p>
            <a:r>
              <a:rPr lang="ru-RU" sz="1600" i="1" dirty="0" smtClean="0">
                <a:solidFill>
                  <a:srgbClr val="7030A0"/>
                </a:solidFill>
              </a:rPr>
              <a:t>Деловитая </a:t>
            </a:r>
            <a:r>
              <a:rPr lang="ru-RU" sz="1600" i="1" dirty="0">
                <a:solidFill>
                  <a:srgbClr val="7030A0"/>
                </a:solidFill>
              </a:rPr>
              <a:t>походка, деловитый вид, деловитые </a:t>
            </a:r>
            <a:r>
              <a:rPr lang="ru-RU" sz="1600" i="1" dirty="0" smtClean="0">
                <a:solidFill>
                  <a:srgbClr val="7030A0"/>
                </a:solidFill>
              </a:rPr>
              <a:t>манеры.</a:t>
            </a:r>
          </a:p>
          <a:p>
            <a:r>
              <a:rPr lang="ru-RU" sz="1600" b="1" dirty="0">
                <a:solidFill>
                  <a:srgbClr val="FF0000"/>
                </a:solidFill>
                <a:latin typeface="Georgia"/>
              </a:rPr>
              <a:t>Деловой</a:t>
            </a:r>
            <a:r>
              <a:rPr lang="ru-RU" sz="1600" dirty="0">
                <a:solidFill>
                  <a:srgbClr val="333333"/>
                </a:solidFill>
                <a:latin typeface="Georgia"/>
              </a:rPr>
              <a:t> — 1) связанный с делом, с работой, 2) знающий, опытный в делах.</a:t>
            </a:r>
            <a:br>
              <a:rPr lang="ru-RU" sz="1600" dirty="0">
                <a:solidFill>
                  <a:srgbClr val="333333"/>
                </a:solidFill>
                <a:latin typeface="Georgia"/>
              </a:rPr>
            </a:br>
            <a:r>
              <a:rPr lang="ru-RU" sz="1600" dirty="0">
                <a:solidFill>
                  <a:srgbClr val="333333"/>
                </a:solidFill>
                <a:latin typeface="Georgia"/>
              </a:rPr>
              <a:t>Примеры употребления: </a:t>
            </a:r>
            <a:r>
              <a:rPr lang="ru-RU" sz="1600" i="1" dirty="0">
                <a:solidFill>
                  <a:srgbClr val="7030A0"/>
                </a:solidFill>
                <a:latin typeface="Georgia"/>
              </a:rPr>
              <a:t>деловой стиль одежды, тон, разговор;  деловая встреча, деловое письмо, деловые связи, деловые круги</a:t>
            </a:r>
            <a:r>
              <a:rPr lang="ru-RU" sz="1600" i="1" dirty="0">
                <a:solidFill>
                  <a:srgbClr val="002060"/>
                </a:solidFill>
                <a:latin typeface="Georgia"/>
              </a:rPr>
              <a:t>.</a:t>
            </a:r>
            <a:endParaRPr lang="ru-RU" sz="1600" dirty="0">
              <a:solidFill>
                <a:srgbClr val="002060"/>
              </a:solidFill>
              <a:latin typeface="Georgia"/>
            </a:endParaRPr>
          </a:p>
          <a:p>
            <a:r>
              <a:rPr lang="ru-RU" sz="1600" b="1" dirty="0">
                <a:solidFill>
                  <a:srgbClr val="FF0000"/>
                </a:solidFill>
                <a:latin typeface="Georgia"/>
              </a:rPr>
              <a:t>Дельный</a:t>
            </a:r>
            <a:r>
              <a:rPr lang="ru-RU" sz="1600" dirty="0">
                <a:solidFill>
                  <a:srgbClr val="333333"/>
                </a:solidFill>
                <a:latin typeface="Georgia"/>
              </a:rPr>
              <a:t> — способный к делу, к работе, деловой.</a:t>
            </a:r>
            <a:br>
              <a:rPr lang="ru-RU" sz="1600" dirty="0">
                <a:solidFill>
                  <a:srgbClr val="333333"/>
                </a:solidFill>
                <a:latin typeface="Georgia"/>
              </a:rPr>
            </a:br>
            <a:r>
              <a:rPr lang="ru-RU" sz="1600" dirty="0">
                <a:solidFill>
                  <a:srgbClr val="333333"/>
                </a:solidFill>
                <a:latin typeface="Georgia"/>
              </a:rPr>
              <a:t>Примеры употребления:</a:t>
            </a:r>
            <a:r>
              <a:rPr lang="ru-RU" sz="1600" i="1" dirty="0">
                <a:solidFill>
                  <a:srgbClr val="333333"/>
                </a:solidFill>
                <a:latin typeface="Georgia"/>
              </a:rPr>
              <a:t> </a:t>
            </a:r>
            <a:r>
              <a:rPr lang="ru-RU" sz="1600" i="1" dirty="0">
                <a:solidFill>
                  <a:srgbClr val="7030A0"/>
                </a:solidFill>
                <a:latin typeface="Georgia"/>
              </a:rPr>
              <a:t>дельный человек, совет; дельное предложение.</a:t>
            </a:r>
            <a:endParaRPr lang="ru-RU" sz="1600" dirty="0">
              <a:solidFill>
                <a:srgbClr val="7030A0"/>
              </a:solidFill>
              <a:latin typeface="Georgia"/>
            </a:endParaRPr>
          </a:p>
          <a:p>
            <a:r>
              <a:rPr lang="ru-RU" sz="1600" b="1" dirty="0">
                <a:solidFill>
                  <a:srgbClr val="FF0000"/>
                </a:solidFill>
                <a:latin typeface="Georgia"/>
              </a:rPr>
              <a:t>Деляческий</a:t>
            </a:r>
            <a:r>
              <a:rPr lang="ru-RU" sz="1600" dirty="0">
                <a:solidFill>
                  <a:srgbClr val="333333"/>
                </a:solidFill>
                <a:latin typeface="Georgia"/>
              </a:rPr>
              <a:t> — основанный на узком практицизме, сугубо прагматичный.</a:t>
            </a:r>
            <a:br>
              <a:rPr lang="ru-RU" sz="1600" dirty="0">
                <a:solidFill>
                  <a:srgbClr val="333333"/>
                </a:solidFill>
                <a:latin typeface="Georgia"/>
              </a:rPr>
            </a:br>
            <a:r>
              <a:rPr lang="ru-RU" sz="1600" dirty="0">
                <a:solidFill>
                  <a:srgbClr val="333333"/>
                </a:solidFill>
                <a:latin typeface="Georgia"/>
              </a:rPr>
              <a:t>Примеры употребления: </a:t>
            </a:r>
            <a:r>
              <a:rPr lang="ru-RU" sz="1600" i="1" dirty="0">
                <a:solidFill>
                  <a:srgbClr val="7030A0"/>
                </a:solidFill>
                <a:latin typeface="Georgia"/>
              </a:rPr>
              <a:t>деляческий подход, деляческое решение</a:t>
            </a:r>
            <a:r>
              <a:rPr lang="ru-RU" sz="1600" i="1" dirty="0" smtClean="0">
                <a:solidFill>
                  <a:srgbClr val="7030A0"/>
                </a:solidFill>
                <a:latin typeface="Georgia"/>
              </a:rPr>
              <a:t>.</a:t>
            </a:r>
            <a:endParaRPr lang="ru-RU" sz="1600" dirty="0">
              <a:solidFill>
                <a:srgbClr val="7030A0"/>
              </a:solidFill>
              <a:latin typeface="Georgia"/>
            </a:endParaRPr>
          </a:p>
        </p:txBody>
      </p:sp>
      <p:sp>
        <p:nvSpPr>
          <p:cNvPr id="4" name="Прямоугольник 3"/>
          <p:cNvSpPr/>
          <p:nvPr/>
        </p:nvSpPr>
        <p:spPr>
          <a:xfrm>
            <a:off x="323529" y="2871543"/>
            <a:ext cx="5616624"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dirty="0"/>
              <a:t>Живительный–живой–животный–живучий </a:t>
            </a:r>
          </a:p>
        </p:txBody>
      </p:sp>
      <p:sp>
        <p:nvSpPr>
          <p:cNvPr id="5" name="Прямоугольник 4"/>
          <p:cNvSpPr/>
          <p:nvPr/>
        </p:nvSpPr>
        <p:spPr>
          <a:xfrm>
            <a:off x="195638" y="3248739"/>
            <a:ext cx="8784976" cy="353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1600" b="1" dirty="0">
                <a:solidFill>
                  <a:srgbClr val="FF0000"/>
                </a:solidFill>
                <a:latin typeface="Georgia"/>
              </a:rPr>
              <a:t>Живой</a:t>
            </a:r>
            <a:r>
              <a:rPr lang="ru-RU" sz="1600" dirty="0">
                <a:solidFill>
                  <a:srgbClr val="FF0000"/>
                </a:solidFill>
                <a:latin typeface="Georgia"/>
              </a:rPr>
              <a:t> </a:t>
            </a:r>
            <a:r>
              <a:rPr lang="ru-RU" sz="1600" dirty="0">
                <a:solidFill>
                  <a:srgbClr val="333333"/>
                </a:solidFill>
                <a:latin typeface="Georgia"/>
              </a:rPr>
              <a:t>— 1) антоним к слову мёртвый, 2) относящийся к живому: растениям, животным, 3) подвижный, непоседливый, активный, шустрый, 4) интенсивно проявляющийся, 5) яркий, выразительный.</a:t>
            </a:r>
            <a:br>
              <a:rPr lang="ru-RU" sz="1600" dirty="0">
                <a:solidFill>
                  <a:srgbClr val="333333"/>
                </a:solidFill>
                <a:latin typeface="Georgia"/>
              </a:rPr>
            </a:br>
            <a:r>
              <a:rPr lang="ru-RU" sz="1600" dirty="0">
                <a:solidFill>
                  <a:srgbClr val="333333"/>
                </a:solidFill>
                <a:latin typeface="Georgia"/>
              </a:rPr>
              <a:t>Примеры употребления: </a:t>
            </a:r>
            <a:r>
              <a:rPr lang="ru-RU" sz="1600" i="1" dirty="0">
                <a:solidFill>
                  <a:srgbClr val="333333"/>
                </a:solidFill>
                <a:latin typeface="Georgia"/>
              </a:rPr>
              <a:t>живой боец, живая природа, живая материя, живой ребёнок, живой сын, живой интерес, живое дело, живая речь, живой взгляд.</a:t>
            </a:r>
            <a:endParaRPr lang="ru-RU" sz="1600" dirty="0">
              <a:solidFill>
                <a:srgbClr val="333333"/>
              </a:solidFill>
              <a:latin typeface="Georgia"/>
            </a:endParaRPr>
          </a:p>
          <a:p>
            <a:r>
              <a:rPr lang="ru-RU" sz="1600" b="1" dirty="0" smtClean="0">
                <a:solidFill>
                  <a:srgbClr val="333333"/>
                </a:solidFill>
                <a:latin typeface="Georgia"/>
              </a:rPr>
              <a:t>Живительный</a:t>
            </a:r>
            <a:r>
              <a:rPr lang="ru-RU" sz="1600" dirty="0">
                <a:solidFill>
                  <a:srgbClr val="333333"/>
                </a:solidFill>
                <a:latin typeface="Georgia"/>
              </a:rPr>
              <a:t> — укрепляющий жизненные силы.</a:t>
            </a:r>
            <a:br>
              <a:rPr lang="ru-RU" sz="1600" dirty="0">
                <a:solidFill>
                  <a:srgbClr val="333333"/>
                </a:solidFill>
                <a:latin typeface="Georgia"/>
              </a:rPr>
            </a:br>
            <a:r>
              <a:rPr lang="ru-RU" sz="1600" dirty="0">
                <a:solidFill>
                  <a:srgbClr val="333333"/>
                </a:solidFill>
                <a:latin typeface="Georgia"/>
              </a:rPr>
              <a:t>Примеры употребления:</a:t>
            </a:r>
            <a:r>
              <a:rPr lang="ru-RU" sz="1600" i="1" dirty="0">
                <a:solidFill>
                  <a:srgbClr val="333333"/>
                </a:solidFill>
                <a:latin typeface="Georgia"/>
              </a:rPr>
              <a:t> живительный свет, живительное тепло, живительное средство.</a:t>
            </a:r>
            <a:endParaRPr lang="ru-RU" sz="1600" dirty="0">
              <a:solidFill>
                <a:srgbClr val="333333"/>
              </a:solidFill>
              <a:latin typeface="Georgia"/>
            </a:endParaRPr>
          </a:p>
          <a:p>
            <a:r>
              <a:rPr lang="ru-RU" sz="1600" b="1" dirty="0">
                <a:solidFill>
                  <a:srgbClr val="FF0000"/>
                </a:solidFill>
                <a:latin typeface="Georgia"/>
              </a:rPr>
              <a:t>Животный</a:t>
            </a:r>
            <a:r>
              <a:rPr lang="ru-RU" sz="1600" dirty="0">
                <a:solidFill>
                  <a:srgbClr val="FF0000"/>
                </a:solidFill>
                <a:latin typeface="Georgia"/>
              </a:rPr>
              <a:t> </a:t>
            </a:r>
            <a:r>
              <a:rPr lang="ru-RU" sz="1600" dirty="0">
                <a:solidFill>
                  <a:srgbClr val="333333"/>
                </a:solidFill>
                <a:latin typeface="Georgia"/>
              </a:rPr>
              <a:t>— 1) относящийся к органическому миру, 2) как у животного, т.е. не контролируемый сознанием.</a:t>
            </a:r>
            <a:br>
              <a:rPr lang="ru-RU" sz="1600" dirty="0">
                <a:solidFill>
                  <a:srgbClr val="333333"/>
                </a:solidFill>
                <a:latin typeface="Georgia"/>
              </a:rPr>
            </a:br>
            <a:r>
              <a:rPr lang="ru-RU" sz="1600" dirty="0">
                <a:solidFill>
                  <a:srgbClr val="333333"/>
                </a:solidFill>
                <a:latin typeface="Georgia"/>
              </a:rPr>
              <a:t>Примеры употребления: </a:t>
            </a:r>
            <a:r>
              <a:rPr lang="ru-RU" sz="1600" i="1" dirty="0">
                <a:solidFill>
                  <a:srgbClr val="333333"/>
                </a:solidFill>
                <a:latin typeface="Georgia"/>
              </a:rPr>
              <a:t>животные жиры, животный страх, животное начало, животные инстинкты.</a:t>
            </a:r>
            <a:endParaRPr lang="ru-RU" sz="1600" dirty="0">
              <a:solidFill>
                <a:srgbClr val="333333"/>
              </a:solidFill>
              <a:latin typeface="Georgia"/>
            </a:endParaRPr>
          </a:p>
          <a:p>
            <a:r>
              <a:rPr lang="ru-RU" sz="1600" b="1" dirty="0">
                <a:solidFill>
                  <a:srgbClr val="FF0000"/>
                </a:solidFill>
                <a:latin typeface="Georgia"/>
              </a:rPr>
              <a:t>Живучий</a:t>
            </a:r>
            <a:r>
              <a:rPr lang="ru-RU" sz="1600" dirty="0">
                <a:solidFill>
                  <a:srgbClr val="333333"/>
                </a:solidFill>
                <a:latin typeface="Georgia"/>
              </a:rPr>
              <a:t> — 1) выносливый, жизнеспособный, 2) долго сохраняющийся.</a:t>
            </a:r>
            <a:br>
              <a:rPr lang="ru-RU" sz="1600" dirty="0">
                <a:solidFill>
                  <a:srgbClr val="333333"/>
                </a:solidFill>
                <a:latin typeface="Georgia"/>
              </a:rPr>
            </a:br>
            <a:r>
              <a:rPr lang="ru-RU" sz="1600" dirty="0">
                <a:solidFill>
                  <a:srgbClr val="333333"/>
                </a:solidFill>
                <a:latin typeface="Georgia"/>
              </a:rPr>
              <a:t>Примеры употребления: </a:t>
            </a:r>
            <a:r>
              <a:rPr lang="ru-RU" sz="1600" i="1" dirty="0">
                <a:solidFill>
                  <a:srgbClr val="333333"/>
                </a:solidFill>
                <a:latin typeface="Georgia"/>
              </a:rPr>
              <a:t>живуча, как кошка; живучее существо, живучая </a:t>
            </a:r>
            <a:r>
              <a:rPr lang="ru-RU" sz="1600" i="1" dirty="0" smtClean="0">
                <a:solidFill>
                  <a:srgbClr val="333333"/>
                </a:solidFill>
                <a:latin typeface="Georgia"/>
              </a:rPr>
              <a:t>традиция. </a:t>
            </a:r>
            <a:endParaRPr lang="ru-RU" sz="1600" dirty="0">
              <a:solidFill>
                <a:srgbClr val="333333"/>
              </a:solidFill>
              <a:latin typeface="Georgia"/>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39300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849694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Загородить – огородить – оградить – отгородить – перегородить </a:t>
            </a:r>
          </a:p>
        </p:txBody>
      </p:sp>
      <p:sp>
        <p:nvSpPr>
          <p:cNvPr id="3" name="Прямоугольник 2"/>
          <p:cNvSpPr/>
          <p:nvPr/>
        </p:nvSpPr>
        <p:spPr>
          <a:xfrm>
            <a:off x="323528" y="1052736"/>
            <a:ext cx="8496944" cy="4801314"/>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latin typeface="Georgia"/>
              </a:rPr>
              <a:t>Загородить</a:t>
            </a:r>
            <a:r>
              <a:rPr lang="ru-RU" dirty="0">
                <a:solidFill>
                  <a:srgbClr val="FF0000"/>
                </a:solidFill>
                <a:latin typeface="Georgia"/>
              </a:rPr>
              <a:t> </a:t>
            </a:r>
            <a:r>
              <a:rPr lang="ru-RU" dirty="0">
                <a:solidFill>
                  <a:srgbClr val="333333"/>
                </a:solidFill>
                <a:latin typeface="Georgia"/>
              </a:rPr>
              <a:t>— 1) обнести оградой, сделать изгородь, 2)устроить преграду.</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загородили сад, огород, загородили доступ, проход.</a:t>
            </a:r>
            <a:endParaRPr lang="ru-RU" dirty="0">
              <a:solidFill>
                <a:srgbClr val="333333"/>
              </a:solidFill>
              <a:latin typeface="Georgia"/>
            </a:endParaRPr>
          </a:p>
          <a:p>
            <a:r>
              <a:rPr lang="ru-RU" b="1" dirty="0">
                <a:solidFill>
                  <a:srgbClr val="333333"/>
                </a:solidFill>
                <a:latin typeface="Trebuchet MS"/>
              </a:rPr>
              <a:t>Слова-паронимы</a:t>
            </a:r>
          </a:p>
          <a:p>
            <a:r>
              <a:rPr lang="ru-RU" b="1" dirty="0">
                <a:solidFill>
                  <a:srgbClr val="FF0000"/>
                </a:solidFill>
                <a:latin typeface="Georgia"/>
              </a:rPr>
              <a:t>Огородить</a:t>
            </a:r>
            <a:r>
              <a:rPr lang="ru-RU" dirty="0">
                <a:solidFill>
                  <a:srgbClr val="FF0000"/>
                </a:solidFill>
                <a:latin typeface="Georgia"/>
              </a:rPr>
              <a:t> </a:t>
            </a:r>
            <a:r>
              <a:rPr lang="ru-RU" dirty="0">
                <a:solidFill>
                  <a:srgbClr val="333333"/>
                </a:solidFill>
                <a:latin typeface="Georgia"/>
              </a:rPr>
              <a:t>— обнести изгородью, оградой.</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огородить сад, дом, участок.</a:t>
            </a:r>
            <a:endParaRPr lang="ru-RU" dirty="0">
              <a:solidFill>
                <a:srgbClr val="333333"/>
              </a:solidFill>
              <a:latin typeface="Georgia"/>
            </a:endParaRPr>
          </a:p>
          <a:p>
            <a:r>
              <a:rPr lang="ru-RU" b="1" dirty="0">
                <a:solidFill>
                  <a:srgbClr val="FF0000"/>
                </a:solidFill>
                <a:latin typeface="Georgia"/>
              </a:rPr>
              <a:t>Оградить</a:t>
            </a:r>
            <a:r>
              <a:rPr lang="ru-RU" dirty="0">
                <a:solidFill>
                  <a:srgbClr val="333333"/>
                </a:solidFill>
                <a:latin typeface="Georgia"/>
              </a:rPr>
              <a:t> —1) обнести оградой: оградить решеткой; 2) с помощью каких-либо мер защитить от чьих-то нападок, посягательств.</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оградить от нападок, придирок, от несправедливых обвинений.</a:t>
            </a:r>
            <a:endParaRPr lang="ru-RU" dirty="0">
              <a:solidFill>
                <a:srgbClr val="333333"/>
              </a:solidFill>
              <a:latin typeface="Georgia"/>
            </a:endParaRPr>
          </a:p>
          <a:p>
            <a:r>
              <a:rPr lang="ru-RU" b="1" dirty="0">
                <a:solidFill>
                  <a:srgbClr val="FF0000"/>
                </a:solidFill>
                <a:latin typeface="Georgia"/>
              </a:rPr>
              <a:t>Отгородить</a:t>
            </a:r>
            <a:r>
              <a:rPr lang="ru-RU" dirty="0">
                <a:solidFill>
                  <a:srgbClr val="333333"/>
                </a:solidFill>
                <a:latin typeface="Georgia"/>
              </a:rPr>
              <a:t> — отделить загородкой, забором, обособить.</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отгородить детский уголок, отгородить место для багажа (обычно указывают что или чем отгорожено).</a:t>
            </a:r>
            <a:endParaRPr lang="ru-RU" dirty="0">
              <a:solidFill>
                <a:srgbClr val="333333"/>
              </a:solidFill>
              <a:latin typeface="Georgia"/>
            </a:endParaRPr>
          </a:p>
          <a:p>
            <a:r>
              <a:rPr lang="ru-RU" b="1" dirty="0">
                <a:solidFill>
                  <a:srgbClr val="FF0000"/>
                </a:solidFill>
                <a:latin typeface="Georgia"/>
              </a:rPr>
              <a:t>Перегородить</a:t>
            </a:r>
            <a:r>
              <a:rPr lang="ru-RU" dirty="0">
                <a:solidFill>
                  <a:srgbClr val="FF0000"/>
                </a:solidFill>
                <a:latin typeface="Georgia"/>
              </a:rPr>
              <a:t> </a:t>
            </a:r>
            <a:r>
              <a:rPr lang="ru-RU" dirty="0">
                <a:solidFill>
                  <a:srgbClr val="333333"/>
                </a:solidFill>
                <a:latin typeface="Georgia"/>
              </a:rPr>
              <a:t>— 1) разделить пространство перегородкой, 2) устроить преграду.</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перегородить комнату, перегородить дорогу, проход, перегородить реку плотиной.</a:t>
            </a:r>
            <a:endParaRPr lang="ru-RU"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48539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849694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Занизить – понизить – снизить </a:t>
            </a:r>
          </a:p>
        </p:txBody>
      </p:sp>
      <p:sp>
        <p:nvSpPr>
          <p:cNvPr id="3" name="Прямоугольник 2"/>
          <p:cNvSpPr/>
          <p:nvPr/>
        </p:nvSpPr>
        <p:spPr>
          <a:xfrm>
            <a:off x="308720" y="980728"/>
            <a:ext cx="8496944" cy="378565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000" b="1" dirty="0">
                <a:solidFill>
                  <a:srgbClr val="FF0000"/>
                </a:solidFill>
                <a:latin typeface="Georgia"/>
              </a:rPr>
              <a:t>Занизить</a:t>
            </a:r>
            <a:r>
              <a:rPr lang="ru-RU" sz="2000" dirty="0">
                <a:solidFill>
                  <a:srgbClr val="333333"/>
                </a:solidFill>
                <a:latin typeface="Georgia"/>
              </a:rPr>
              <a:t> — представить в меньших размерах.</a:t>
            </a:r>
            <a:br>
              <a:rPr lang="ru-RU" sz="2000" dirty="0">
                <a:solidFill>
                  <a:srgbClr val="333333"/>
                </a:solidFill>
                <a:latin typeface="Georgia"/>
              </a:rPr>
            </a:br>
            <a:r>
              <a:rPr lang="ru-RU" sz="2000" dirty="0">
                <a:solidFill>
                  <a:srgbClr val="333333"/>
                </a:solidFill>
                <a:latin typeface="Georgia"/>
              </a:rPr>
              <a:t>Примеры употребления: </a:t>
            </a:r>
            <a:r>
              <a:rPr lang="ru-RU" sz="2000" i="1" dirty="0">
                <a:solidFill>
                  <a:srgbClr val="333333"/>
                </a:solidFill>
                <a:latin typeface="Georgia"/>
              </a:rPr>
              <a:t>занизить оценки, занизить количественные данные.</a:t>
            </a:r>
            <a:endParaRPr lang="ru-RU" sz="2000" dirty="0">
              <a:solidFill>
                <a:srgbClr val="333333"/>
              </a:solidFill>
              <a:latin typeface="Georgia"/>
            </a:endParaRPr>
          </a:p>
          <a:p>
            <a:r>
              <a:rPr lang="ru-RU" sz="2000" b="1" dirty="0">
                <a:solidFill>
                  <a:srgbClr val="333333"/>
                </a:solidFill>
                <a:latin typeface="Trebuchet MS"/>
              </a:rPr>
              <a:t>Слова-паронимы</a:t>
            </a:r>
          </a:p>
          <a:p>
            <a:r>
              <a:rPr lang="ru-RU" sz="2000" b="1" dirty="0">
                <a:solidFill>
                  <a:srgbClr val="FF0000"/>
                </a:solidFill>
                <a:latin typeface="Georgia"/>
              </a:rPr>
              <a:t>Понизить</a:t>
            </a:r>
            <a:r>
              <a:rPr lang="ru-RU" sz="2000" dirty="0">
                <a:solidFill>
                  <a:srgbClr val="333333"/>
                </a:solidFill>
                <a:latin typeface="Georgia"/>
              </a:rPr>
              <a:t> —1) сделать более низким, 2) уменьшить уровень, степень, интенсивность и т. д., 3) перевести на более низкую должность.</a:t>
            </a:r>
            <a:br>
              <a:rPr lang="ru-RU" sz="2000" dirty="0">
                <a:solidFill>
                  <a:srgbClr val="333333"/>
                </a:solidFill>
                <a:latin typeface="Georgia"/>
              </a:rPr>
            </a:br>
            <a:r>
              <a:rPr lang="ru-RU" sz="2000" dirty="0">
                <a:solidFill>
                  <a:srgbClr val="333333"/>
                </a:solidFill>
                <a:latin typeface="Georgia"/>
              </a:rPr>
              <a:t>Примеры употребления: </a:t>
            </a:r>
            <a:r>
              <a:rPr lang="ru-RU" sz="2000" i="1" dirty="0">
                <a:solidFill>
                  <a:srgbClr val="333333"/>
                </a:solidFill>
                <a:latin typeface="Georgia"/>
              </a:rPr>
              <a:t>понизить оклад, температуру воды, воздуха, понизить в должности, в звании.</a:t>
            </a:r>
            <a:endParaRPr lang="ru-RU" sz="2000" dirty="0">
              <a:solidFill>
                <a:srgbClr val="333333"/>
              </a:solidFill>
              <a:latin typeface="Georgia"/>
            </a:endParaRPr>
          </a:p>
          <a:p>
            <a:r>
              <a:rPr lang="ru-RU" sz="2000" b="1" dirty="0">
                <a:solidFill>
                  <a:srgbClr val="FF0000"/>
                </a:solidFill>
                <a:latin typeface="Georgia"/>
              </a:rPr>
              <a:t>Снизить</a:t>
            </a:r>
            <a:r>
              <a:rPr lang="ru-RU" sz="2000" dirty="0">
                <a:solidFill>
                  <a:srgbClr val="FF0000"/>
                </a:solidFill>
                <a:latin typeface="Georgia"/>
              </a:rPr>
              <a:t> </a:t>
            </a:r>
            <a:r>
              <a:rPr lang="ru-RU" sz="2000" dirty="0">
                <a:solidFill>
                  <a:srgbClr val="333333"/>
                </a:solidFill>
                <a:latin typeface="Georgia"/>
              </a:rPr>
              <a:t>— уменьшить.</a:t>
            </a:r>
            <a:br>
              <a:rPr lang="ru-RU" sz="2000" dirty="0">
                <a:solidFill>
                  <a:srgbClr val="333333"/>
                </a:solidFill>
                <a:latin typeface="Georgia"/>
              </a:rPr>
            </a:br>
            <a:r>
              <a:rPr lang="ru-RU" sz="2000" dirty="0">
                <a:solidFill>
                  <a:srgbClr val="333333"/>
                </a:solidFill>
                <a:latin typeface="Georgia"/>
              </a:rPr>
              <a:t>Примеры употребления:</a:t>
            </a:r>
            <a:r>
              <a:rPr lang="ru-RU" sz="2000" i="1" dirty="0">
                <a:solidFill>
                  <a:srgbClr val="333333"/>
                </a:solidFill>
                <a:latin typeface="Georgia"/>
              </a:rPr>
              <a:t> снизить цены, скорость, требования, значимость, громкость.</a:t>
            </a:r>
            <a:endParaRPr lang="ru-RU" sz="2000"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14615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849694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Заплатить–оплатить </a:t>
            </a:r>
          </a:p>
        </p:txBody>
      </p:sp>
      <p:sp>
        <p:nvSpPr>
          <p:cNvPr id="3" name="Прямоугольник 2"/>
          <p:cNvSpPr/>
          <p:nvPr/>
        </p:nvSpPr>
        <p:spPr>
          <a:xfrm>
            <a:off x="323528" y="620688"/>
            <a:ext cx="8496944" cy="2308324"/>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smtClean="0">
                <a:solidFill>
                  <a:srgbClr val="FF0000"/>
                </a:solidFill>
                <a:latin typeface="Georgia"/>
              </a:rPr>
              <a:t>Заплатить (ЗА ЧТО?)</a:t>
            </a:r>
            <a:r>
              <a:rPr lang="ru-RU" dirty="0">
                <a:solidFill>
                  <a:srgbClr val="FF0000"/>
                </a:solidFill>
                <a:latin typeface="Georgia"/>
              </a:rPr>
              <a:t> </a:t>
            </a:r>
            <a:r>
              <a:rPr lang="ru-RU" dirty="0">
                <a:solidFill>
                  <a:srgbClr val="333333"/>
                </a:solidFill>
                <a:latin typeface="Georgia"/>
              </a:rPr>
              <a:t>— 1) отдать плату за что-либо, 2) отплатить (ответить).</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 заплатить за покупки, за работу, за услуги, за билет, за проезд; заплатить добром за добро.</a:t>
            </a:r>
            <a:endParaRPr lang="ru-RU" dirty="0">
              <a:solidFill>
                <a:srgbClr val="333333"/>
              </a:solidFill>
              <a:latin typeface="Georgia"/>
            </a:endParaRPr>
          </a:p>
          <a:p>
            <a:r>
              <a:rPr lang="ru-RU" b="1" dirty="0">
                <a:solidFill>
                  <a:srgbClr val="333333"/>
                </a:solidFill>
                <a:latin typeface="Trebuchet MS"/>
              </a:rPr>
              <a:t>Слово-пароним</a:t>
            </a:r>
          </a:p>
          <a:p>
            <a:r>
              <a:rPr lang="ru-RU" b="1" dirty="0" smtClean="0">
                <a:solidFill>
                  <a:srgbClr val="FF0000"/>
                </a:solidFill>
                <a:latin typeface="Georgia"/>
              </a:rPr>
              <a:t>Оплатить (ЧТО?)</a:t>
            </a:r>
            <a:r>
              <a:rPr lang="ru-RU" dirty="0">
                <a:solidFill>
                  <a:srgbClr val="333333"/>
                </a:solidFill>
                <a:latin typeface="Georgia"/>
              </a:rPr>
              <a:t> — отдать плату за что-либо.</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оплатить расходы, оплатить счет, оплатить услуги.</a:t>
            </a:r>
            <a:endParaRPr lang="ru-RU" b="0" i="0" dirty="0">
              <a:solidFill>
                <a:srgbClr val="333333"/>
              </a:solidFill>
              <a:effectLst/>
              <a:latin typeface="Georgia"/>
            </a:endParaRPr>
          </a:p>
        </p:txBody>
      </p:sp>
      <p:sp>
        <p:nvSpPr>
          <p:cNvPr id="4" name="Прямоугольник 3"/>
          <p:cNvSpPr/>
          <p:nvPr/>
        </p:nvSpPr>
        <p:spPr>
          <a:xfrm>
            <a:off x="323528" y="3059668"/>
            <a:ext cx="3139001"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ru-RU" dirty="0"/>
              <a:t>Зачинатель – зачинщик </a:t>
            </a:r>
          </a:p>
        </p:txBody>
      </p:sp>
      <p:sp>
        <p:nvSpPr>
          <p:cNvPr id="5" name="Прямоугольник 4"/>
          <p:cNvSpPr/>
          <p:nvPr/>
        </p:nvSpPr>
        <p:spPr>
          <a:xfrm>
            <a:off x="323528" y="3501008"/>
            <a:ext cx="8280920"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b="1" dirty="0" smtClean="0">
                <a:solidFill>
                  <a:srgbClr val="333333"/>
                </a:solidFill>
                <a:latin typeface="Georgia"/>
              </a:rPr>
              <a:t>Зачинатель</a:t>
            </a:r>
            <a:r>
              <a:rPr lang="ru-RU" dirty="0">
                <a:solidFill>
                  <a:srgbClr val="333333"/>
                </a:solidFill>
                <a:latin typeface="Georgia"/>
              </a:rPr>
              <a:t> — основоположник.</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зачинатель соревнования, зачинатель градостроительных реформ, зачинатели направления в искусстве.</a:t>
            </a:r>
            <a:endParaRPr lang="ru-RU" dirty="0">
              <a:solidFill>
                <a:srgbClr val="333333"/>
              </a:solidFill>
              <a:latin typeface="Georgia"/>
            </a:endParaRPr>
          </a:p>
          <a:p>
            <a:r>
              <a:rPr lang="ru-RU" b="1" dirty="0">
                <a:solidFill>
                  <a:srgbClr val="333333"/>
                </a:solidFill>
                <a:latin typeface="Trebuchet MS"/>
              </a:rPr>
              <a:t>Слово-пароним</a:t>
            </a:r>
          </a:p>
          <a:p>
            <a:r>
              <a:rPr lang="ru-RU" b="1" dirty="0">
                <a:solidFill>
                  <a:srgbClr val="333333"/>
                </a:solidFill>
                <a:latin typeface="Georgia"/>
              </a:rPr>
              <a:t>Зачинщик</a:t>
            </a:r>
            <a:r>
              <a:rPr lang="ru-RU" dirty="0">
                <a:solidFill>
                  <a:srgbClr val="333333"/>
                </a:solidFill>
                <a:latin typeface="Georgia"/>
              </a:rPr>
              <a:t> — тот, кто начинает что-то неблаговидное.</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зачинщик драки, зачинщик скандала, зачинщики уличных беспорядков. </a:t>
            </a:r>
            <a:endParaRPr lang="ru-RU" b="0" i="0" dirty="0">
              <a:solidFill>
                <a:srgbClr val="333333"/>
              </a:solidFill>
              <a:effectLst/>
              <a:latin typeface="Georgia"/>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61251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Игристый–игривый–игорный–игральный </a:t>
            </a:r>
          </a:p>
        </p:txBody>
      </p:sp>
      <p:sp>
        <p:nvSpPr>
          <p:cNvPr id="3" name="Прямоугольник 2"/>
          <p:cNvSpPr/>
          <p:nvPr/>
        </p:nvSpPr>
        <p:spPr>
          <a:xfrm>
            <a:off x="323528" y="620688"/>
            <a:ext cx="8496944" cy="4524315"/>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400" b="1" dirty="0">
                <a:solidFill>
                  <a:srgbClr val="FF0000"/>
                </a:solidFill>
                <a:latin typeface="Georgia"/>
              </a:rPr>
              <a:t>Игристый</a:t>
            </a:r>
            <a:r>
              <a:rPr lang="ru-RU" sz="2400" dirty="0">
                <a:solidFill>
                  <a:srgbClr val="FF0000"/>
                </a:solidFill>
                <a:latin typeface="Georgia"/>
              </a:rPr>
              <a:t> </a:t>
            </a:r>
            <a:r>
              <a:rPr lang="ru-RU" sz="2400" dirty="0">
                <a:solidFill>
                  <a:srgbClr val="333333"/>
                </a:solidFill>
                <a:latin typeface="Georgia"/>
              </a:rPr>
              <a:t>— пенящийся, шипучий.</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игристый напиток, игристое вино.</a:t>
            </a:r>
            <a:endParaRPr lang="ru-RU" sz="2400" dirty="0">
              <a:solidFill>
                <a:srgbClr val="333333"/>
              </a:solidFill>
              <a:latin typeface="Georgia"/>
            </a:endParaRPr>
          </a:p>
          <a:p>
            <a:r>
              <a:rPr lang="ru-RU" sz="2400" b="1" dirty="0">
                <a:solidFill>
                  <a:srgbClr val="333333"/>
                </a:solidFill>
                <a:latin typeface="Trebuchet MS"/>
              </a:rPr>
              <a:t>Слова-паронимы</a:t>
            </a:r>
          </a:p>
          <a:p>
            <a:r>
              <a:rPr lang="ru-RU" sz="2400" b="1" dirty="0">
                <a:solidFill>
                  <a:srgbClr val="FF0000"/>
                </a:solidFill>
                <a:latin typeface="Georgia"/>
              </a:rPr>
              <a:t>Игривый</a:t>
            </a:r>
            <a:r>
              <a:rPr lang="ru-RU" sz="2400" dirty="0">
                <a:solidFill>
                  <a:srgbClr val="FF0000"/>
                </a:solidFill>
                <a:latin typeface="Georgia"/>
              </a:rPr>
              <a:t> </a:t>
            </a:r>
            <a:r>
              <a:rPr lang="ru-RU" sz="2400" dirty="0">
                <a:solidFill>
                  <a:srgbClr val="333333"/>
                </a:solidFill>
                <a:latin typeface="Georgia"/>
              </a:rPr>
              <a:t>— любящий играть, подвижный.</a:t>
            </a:r>
            <a:br>
              <a:rPr lang="ru-RU" sz="2400" dirty="0">
                <a:solidFill>
                  <a:srgbClr val="333333"/>
                </a:solidFill>
                <a:latin typeface="Georgia"/>
              </a:rPr>
            </a:br>
            <a:r>
              <a:rPr lang="ru-RU" sz="2400" dirty="0">
                <a:solidFill>
                  <a:srgbClr val="333333"/>
                </a:solidFill>
                <a:latin typeface="Georgia"/>
              </a:rPr>
              <a:t>Примеры употребления:</a:t>
            </a:r>
            <a:r>
              <a:rPr lang="ru-RU" sz="2400" i="1" dirty="0">
                <a:solidFill>
                  <a:srgbClr val="333333"/>
                </a:solidFill>
                <a:latin typeface="Georgia"/>
              </a:rPr>
              <a:t> игривый ребёнок,  котёнок, щенок.</a:t>
            </a:r>
            <a:endParaRPr lang="ru-RU" sz="2400" dirty="0">
              <a:solidFill>
                <a:srgbClr val="333333"/>
              </a:solidFill>
              <a:latin typeface="Georgia"/>
            </a:endParaRPr>
          </a:p>
          <a:p>
            <a:r>
              <a:rPr lang="ru-RU" sz="2400" b="1" dirty="0">
                <a:solidFill>
                  <a:srgbClr val="FF0000"/>
                </a:solidFill>
                <a:latin typeface="Georgia"/>
              </a:rPr>
              <a:t>Игорный</a:t>
            </a:r>
            <a:r>
              <a:rPr lang="ru-RU" sz="2400" dirty="0">
                <a:solidFill>
                  <a:srgbClr val="333333"/>
                </a:solidFill>
                <a:latin typeface="Georgia"/>
              </a:rPr>
              <a:t> — предназначенный для азартных игр.</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игорный дом, зал.</a:t>
            </a:r>
            <a:endParaRPr lang="ru-RU" sz="2400" dirty="0">
              <a:solidFill>
                <a:srgbClr val="333333"/>
              </a:solidFill>
              <a:latin typeface="Georgia"/>
            </a:endParaRPr>
          </a:p>
          <a:p>
            <a:r>
              <a:rPr lang="ru-RU" sz="2400" b="1" dirty="0">
                <a:solidFill>
                  <a:srgbClr val="FF0000"/>
                </a:solidFill>
                <a:latin typeface="Georgia"/>
              </a:rPr>
              <a:t>Игральный</a:t>
            </a:r>
            <a:r>
              <a:rPr lang="ru-RU" sz="2400" dirty="0">
                <a:solidFill>
                  <a:srgbClr val="333333"/>
                </a:solidFill>
                <a:latin typeface="Georgia"/>
              </a:rPr>
              <a:t> — служащий для игры.</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игральные карты, игральный автомат</a:t>
            </a:r>
            <a:endParaRPr lang="ru-RU" sz="2400"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198395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Исходный – исходящий </a:t>
            </a:r>
          </a:p>
        </p:txBody>
      </p:sp>
      <p:sp>
        <p:nvSpPr>
          <p:cNvPr id="3" name="Прямоугольник 2"/>
          <p:cNvSpPr/>
          <p:nvPr/>
        </p:nvSpPr>
        <p:spPr>
          <a:xfrm>
            <a:off x="323528" y="620688"/>
            <a:ext cx="8496944" cy="2031325"/>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latin typeface="Georgia"/>
              </a:rPr>
              <a:t>Исходный</a:t>
            </a:r>
            <a:r>
              <a:rPr lang="ru-RU" dirty="0">
                <a:solidFill>
                  <a:srgbClr val="333333"/>
                </a:solidFill>
                <a:latin typeface="Georgia"/>
              </a:rPr>
              <a:t> —  начальный</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исходный момент, исходный уровень знаний, исходное положение, исходная ситуация, исходное преимущество.</a:t>
            </a:r>
            <a:endParaRPr lang="ru-RU" dirty="0">
              <a:solidFill>
                <a:srgbClr val="333333"/>
              </a:solidFill>
              <a:latin typeface="Georgia"/>
            </a:endParaRPr>
          </a:p>
          <a:p>
            <a:r>
              <a:rPr lang="ru-RU" b="1" dirty="0">
                <a:solidFill>
                  <a:srgbClr val="333333"/>
                </a:solidFill>
                <a:latin typeface="Trebuchet MS"/>
              </a:rPr>
              <a:t>Слово-пароним</a:t>
            </a:r>
          </a:p>
          <a:p>
            <a:r>
              <a:rPr lang="ru-RU" b="1" dirty="0">
                <a:solidFill>
                  <a:srgbClr val="FF0000"/>
                </a:solidFill>
                <a:latin typeface="Georgia"/>
              </a:rPr>
              <a:t>Исходящий</a:t>
            </a:r>
            <a:r>
              <a:rPr lang="ru-RU" dirty="0">
                <a:solidFill>
                  <a:srgbClr val="333333"/>
                </a:solidFill>
                <a:latin typeface="Georgia"/>
              </a:rPr>
              <a:t> — термин документооборота.</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исходящий номер, исходящий документ, исходящая почта, исходящая корреспонденция.</a:t>
            </a:r>
            <a:endParaRPr lang="ru-RU" b="0" i="0" dirty="0">
              <a:solidFill>
                <a:srgbClr val="333333"/>
              </a:solidFill>
              <a:effectLst/>
              <a:latin typeface="Georgia"/>
            </a:endParaRPr>
          </a:p>
        </p:txBody>
      </p:sp>
      <p:sp>
        <p:nvSpPr>
          <p:cNvPr id="4" name="Прямоугольник 3"/>
          <p:cNvSpPr/>
          <p:nvPr/>
        </p:nvSpPr>
        <p:spPr>
          <a:xfrm>
            <a:off x="323061" y="2780928"/>
            <a:ext cx="3151825"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dirty="0"/>
              <a:t>Каменистый – каменный</a:t>
            </a:r>
          </a:p>
        </p:txBody>
      </p:sp>
      <p:sp>
        <p:nvSpPr>
          <p:cNvPr id="5" name="Прямоугольник 4"/>
          <p:cNvSpPr/>
          <p:nvPr/>
        </p:nvSpPr>
        <p:spPr>
          <a:xfrm>
            <a:off x="371666" y="3284984"/>
            <a:ext cx="8448806"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b="1" dirty="0">
                <a:solidFill>
                  <a:srgbClr val="FF0000"/>
                </a:solidFill>
                <a:latin typeface="Georgia"/>
              </a:rPr>
              <a:t>Каменистый</a:t>
            </a:r>
            <a:r>
              <a:rPr lang="ru-RU" dirty="0">
                <a:solidFill>
                  <a:srgbClr val="333333"/>
                </a:solidFill>
                <a:latin typeface="Georgia"/>
              </a:rPr>
              <a:t> — обильный камнями, содержащий много камней</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каменистая дорога, тропка, тропинка, почва; каменистый берег.</a:t>
            </a:r>
            <a:endParaRPr lang="ru-RU" dirty="0">
              <a:solidFill>
                <a:srgbClr val="333333"/>
              </a:solidFill>
              <a:latin typeface="Georgia"/>
            </a:endParaRPr>
          </a:p>
          <a:p>
            <a:r>
              <a:rPr lang="ru-RU" b="1" dirty="0">
                <a:solidFill>
                  <a:srgbClr val="333333"/>
                </a:solidFill>
                <a:latin typeface="Trebuchet MS"/>
              </a:rPr>
              <a:t>Слово-пароним</a:t>
            </a:r>
          </a:p>
          <a:p>
            <a:r>
              <a:rPr lang="ru-RU" b="1" dirty="0" smtClean="0">
                <a:solidFill>
                  <a:srgbClr val="FF0000"/>
                </a:solidFill>
                <a:latin typeface="Georgia"/>
              </a:rPr>
              <a:t>Каменный</a:t>
            </a:r>
            <a:r>
              <a:rPr lang="ru-RU" dirty="0">
                <a:solidFill>
                  <a:srgbClr val="333333"/>
                </a:solidFill>
                <a:latin typeface="Georgia"/>
              </a:rPr>
              <a:t> </a:t>
            </a:r>
            <a:r>
              <a:rPr lang="ru-RU" dirty="0" smtClean="0">
                <a:solidFill>
                  <a:srgbClr val="333333"/>
                </a:solidFill>
                <a:latin typeface="Georgia"/>
              </a:rPr>
              <a:t>— </a:t>
            </a:r>
            <a:r>
              <a:rPr lang="ru-RU" dirty="0">
                <a:solidFill>
                  <a:srgbClr val="333333"/>
                </a:solidFill>
                <a:latin typeface="Georgia"/>
              </a:rPr>
              <a:t>1) состоящий из камня, 2) как камень (неподвижный, застывший, бесчувственный).</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каменный дом, город, мост; каменное зодчество, здание; каменная стена; каменное лицо, каменная фигура, каменное сердце. </a:t>
            </a:r>
            <a:endParaRPr lang="ru-RU" b="0" i="0" dirty="0">
              <a:solidFill>
                <a:srgbClr val="333333"/>
              </a:solidFill>
              <a:effectLst/>
              <a:latin typeface="Georgia"/>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18516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Коренной–коренастый–корневой </a:t>
            </a:r>
          </a:p>
        </p:txBody>
      </p:sp>
      <p:sp>
        <p:nvSpPr>
          <p:cNvPr id="3" name="Прямоугольник 2"/>
          <p:cNvSpPr/>
          <p:nvPr/>
        </p:nvSpPr>
        <p:spPr>
          <a:xfrm>
            <a:off x="323528" y="620688"/>
            <a:ext cx="8496944" cy="3139321"/>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latin typeface="Georgia"/>
              </a:rPr>
              <a:t>Коренной</a:t>
            </a:r>
            <a:r>
              <a:rPr lang="ru-RU" dirty="0">
                <a:solidFill>
                  <a:srgbClr val="333333"/>
                </a:solidFill>
                <a:latin typeface="Georgia"/>
              </a:rPr>
              <a:t> — 1) основной, исходный, 2) глубокий, существенный, затрагивающий основы, 3) важный, главный, 4) медицинский термин.</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коренные жители, коренное население, коренная национальность; коренной вопрос, коренной поворот, коренные перемены, коренная мачта, коренная лошадь (средняя в тройке); коренные зубы.</a:t>
            </a:r>
            <a:br>
              <a:rPr lang="ru-RU" i="1" dirty="0">
                <a:solidFill>
                  <a:srgbClr val="333333"/>
                </a:solidFill>
                <a:latin typeface="Georgia"/>
              </a:rPr>
            </a:br>
            <a:endParaRPr lang="ru-RU" dirty="0">
              <a:solidFill>
                <a:srgbClr val="333333"/>
              </a:solidFill>
              <a:latin typeface="Georgia"/>
            </a:endParaRPr>
          </a:p>
          <a:p>
            <a:r>
              <a:rPr lang="ru-RU" b="1" dirty="0">
                <a:solidFill>
                  <a:srgbClr val="333333"/>
                </a:solidFill>
                <a:latin typeface="Trebuchet MS"/>
              </a:rPr>
              <a:t>Слова-паронимы</a:t>
            </a:r>
          </a:p>
          <a:p>
            <a:r>
              <a:rPr lang="ru-RU" b="1" dirty="0">
                <a:solidFill>
                  <a:srgbClr val="FF0000"/>
                </a:solidFill>
                <a:latin typeface="Georgia"/>
              </a:rPr>
              <a:t>Коренастый</a:t>
            </a:r>
            <a:r>
              <a:rPr lang="ru-RU" dirty="0">
                <a:solidFill>
                  <a:srgbClr val="FF0000"/>
                </a:solidFill>
                <a:latin typeface="Georgia"/>
              </a:rPr>
              <a:t> </a:t>
            </a:r>
            <a:r>
              <a:rPr lang="ru-RU" dirty="0">
                <a:solidFill>
                  <a:srgbClr val="333333"/>
                </a:solidFill>
                <a:latin typeface="Georgia"/>
              </a:rPr>
              <a:t>— тип телосложения (невысокий, крепкий, мускулистый).</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коренастая фигура, коренастый молодой человек.</a:t>
            </a:r>
            <a:endParaRPr lang="ru-RU" dirty="0">
              <a:solidFill>
                <a:srgbClr val="333333"/>
              </a:solidFill>
              <a:latin typeface="Georgia"/>
            </a:endParaRPr>
          </a:p>
          <a:p>
            <a:r>
              <a:rPr lang="ru-RU" b="1" dirty="0">
                <a:solidFill>
                  <a:srgbClr val="FF0000"/>
                </a:solidFill>
                <a:latin typeface="Georgia"/>
              </a:rPr>
              <a:t>Корневой</a:t>
            </a:r>
            <a:r>
              <a:rPr lang="ru-RU" dirty="0">
                <a:solidFill>
                  <a:srgbClr val="FF0000"/>
                </a:solidFill>
                <a:latin typeface="Georgia"/>
              </a:rPr>
              <a:t> </a:t>
            </a:r>
            <a:r>
              <a:rPr lang="ru-RU" dirty="0">
                <a:solidFill>
                  <a:srgbClr val="333333"/>
                </a:solidFill>
                <a:latin typeface="Georgia"/>
              </a:rPr>
              <a:t>— относящийся к корню.</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корневая система у растения, корневая морфема.</a:t>
            </a:r>
            <a:endParaRPr lang="ru-RU" b="0" i="0" dirty="0">
              <a:solidFill>
                <a:srgbClr val="333333"/>
              </a:solidFill>
              <a:effectLst/>
              <a:latin typeface="Georgia"/>
            </a:endParaRPr>
          </a:p>
        </p:txBody>
      </p:sp>
      <p:sp>
        <p:nvSpPr>
          <p:cNvPr id="4" name="Прямоугольник 3"/>
          <p:cNvSpPr/>
          <p:nvPr/>
        </p:nvSpPr>
        <p:spPr>
          <a:xfrm>
            <a:off x="344765" y="3861048"/>
            <a:ext cx="2082621" cy="369332"/>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r>
              <a:rPr lang="ru-RU" dirty="0"/>
              <a:t>Надеть – одеть </a:t>
            </a:r>
          </a:p>
        </p:txBody>
      </p:sp>
      <p:sp>
        <p:nvSpPr>
          <p:cNvPr id="5" name="Прямоугольник 4"/>
          <p:cNvSpPr/>
          <p:nvPr/>
        </p:nvSpPr>
        <p:spPr>
          <a:xfrm>
            <a:off x="344765" y="4509120"/>
            <a:ext cx="8259683" cy="175432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ru-RU" b="1" dirty="0">
                <a:solidFill>
                  <a:srgbClr val="FF0000"/>
                </a:solidFill>
                <a:latin typeface="Georgia"/>
              </a:rPr>
              <a:t>Надеть</a:t>
            </a:r>
            <a:r>
              <a:rPr lang="ru-RU" dirty="0">
                <a:solidFill>
                  <a:srgbClr val="FF0000"/>
                </a:solidFill>
                <a:latin typeface="Georgia"/>
              </a:rPr>
              <a:t> </a:t>
            </a:r>
            <a:r>
              <a:rPr lang="ru-RU" dirty="0">
                <a:solidFill>
                  <a:srgbClr val="333333"/>
                </a:solidFill>
                <a:latin typeface="Georgia"/>
              </a:rPr>
              <a:t>— что-то на себя.</a:t>
            </a:r>
            <a:br>
              <a:rPr lang="ru-RU" dirty="0">
                <a:solidFill>
                  <a:srgbClr val="333333"/>
                </a:solidFill>
                <a:latin typeface="Georgia"/>
              </a:rPr>
            </a:br>
            <a:r>
              <a:rPr lang="ru-RU" dirty="0">
                <a:solidFill>
                  <a:srgbClr val="333333"/>
                </a:solidFill>
                <a:latin typeface="Georgia"/>
              </a:rPr>
              <a:t>Примеры употребления:</a:t>
            </a:r>
            <a:r>
              <a:rPr lang="ru-RU" i="1" dirty="0">
                <a:solidFill>
                  <a:srgbClr val="333333"/>
                </a:solidFill>
                <a:latin typeface="Georgia"/>
              </a:rPr>
              <a:t> надеть платье, костюм, очки, украшения, обув</a:t>
            </a:r>
            <a:endParaRPr lang="ru-RU" dirty="0">
              <a:solidFill>
                <a:srgbClr val="333333"/>
              </a:solidFill>
              <a:latin typeface="Georgia"/>
            </a:endParaRPr>
          </a:p>
          <a:p>
            <a:r>
              <a:rPr lang="ru-RU" b="1" dirty="0">
                <a:solidFill>
                  <a:srgbClr val="333333"/>
                </a:solidFill>
                <a:latin typeface="Trebuchet MS"/>
              </a:rPr>
              <a:t>Слово-пароним</a:t>
            </a:r>
          </a:p>
          <a:p>
            <a:r>
              <a:rPr lang="ru-RU" b="1" dirty="0">
                <a:solidFill>
                  <a:srgbClr val="FF0000"/>
                </a:solidFill>
                <a:latin typeface="Georgia"/>
              </a:rPr>
              <a:t>Одеть</a:t>
            </a:r>
            <a:r>
              <a:rPr lang="ru-RU" dirty="0">
                <a:solidFill>
                  <a:srgbClr val="333333"/>
                </a:solidFill>
                <a:latin typeface="Georgia"/>
              </a:rPr>
              <a:t> — кого-то.</a:t>
            </a:r>
            <a:br>
              <a:rPr lang="ru-RU" dirty="0">
                <a:solidFill>
                  <a:srgbClr val="333333"/>
                </a:solidFill>
                <a:latin typeface="Georgia"/>
              </a:rPr>
            </a:br>
            <a:r>
              <a:rPr lang="ru-RU" dirty="0">
                <a:solidFill>
                  <a:srgbClr val="333333"/>
                </a:solidFill>
                <a:latin typeface="Georgia"/>
              </a:rPr>
              <a:t>Примеры употребления: </a:t>
            </a:r>
            <a:r>
              <a:rPr lang="ru-RU" i="1" dirty="0">
                <a:solidFill>
                  <a:srgbClr val="333333"/>
                </a:solidFill>
                <a:latin typeface="Georgia"/>
              </a:rPr>
              <a:t>одеть ребёнка, больного, малыша; одеть одеялом.</a:t>
            </a:r>
            <a:endParaRPr lang="ru-RU" b="0" i="0" dirty="0">
              <a:solidFill>
                <a:srgbClr val="333333"/>
              </a:solidFill>
              <a:effectLst/>
              <a:latin typeface="Georgia"/>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34458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4908716" cy="369332"/>
          </a:xfrm>
          <a:prstGeom prst="rect">
            <a:avLst/>
          </a:prstGeom>
        </p:spPr>
        <p:txBody>
          <a:bodyPr wrap="none">
            <a:spAutoFit/>
          </a:bodyPr>
          <a:lstStyle/>
          <a:p>
            <a:r>
              <a:rPr lang="ru-RU" b="1" dirty="0" smtClean="0"/>
              <a:t>Благодарный – благодарственный </a:t>
            </a:r>
            <a:endParaRPr lang="ru-RU" b="1" dirty="0"/>
          </a:p>
        </p:txBody>
      </p:sp>
      <p:sp>
        <p:nvSpPr>
          <p:cNvPr id="3" name="Прямоугольник 2"/>
          <p:cNvSpPr/>
          <p:nvPr/>
        </p:nvSpPr>
        <p:spPr>
          <a:xfrm>
            <a:off x="395536" y="846004"/>
            <a:ext cx="8568952" cy="5632311"/>
          </a:xfrm>
          <a:prstGeom prst="rect">
            <a:avLst/>
          </a:prstGeom>
        </p:spPr>
        <p:txBody>
          <a:bodyPr wrap="square">
            <a:spAutoFit/>
          </a:bodyPr>
          <a:lstStyle/>
          <a:p>
            <a:r>
              <a:rPr lang="ru-RU" dirty="0" smtClean="0"/>
              <a:t>БЛАГОДАРНЫЙ. 1. Чувствующий или выражающий признательность. Синоним: признательный. 2. перен. Позволяющий ожидать хорошие результаты, оправдывающий затраченные силы, средства. </a:t>
            </a:r>
            <a:r>
              <a:rPr lang="ru-RU" i="1" dirty="0" err="1" smtClean="0">
                <a:solidFill>
                  <a:srgbClr val="002060"/>
                </a:solidFill>
              </a:rPr>
              <a:t>Благодарн|ый</a:t>
            </a:r>
            <a:r>
              <a:rPr lang="ru-RU" i="1" dirty="0" smtClean="0">
                <a:solidFill>
                  <a:srgbClr val="002060"/>
                </a:solidFill>
              </a:rPr>
              <a:t>: 1) ~</a:t>
            </a:r>
            <a:r>
              <a:rPr lang="ru-RU" i="1" dirty="0" err="1" smtClean="0">
                <a:solidFill>
                  <a:srgbClr val="002060"/>
                </a:solidFill>
              </a:rPr>
              <a:t>ый</a:t>
            </a:r>
            <a:r>
              <a:rPr lang="ru-RU" i="1" dirty="0" smtClean="0">
                <a:solidFill>
                  <a:srgbClr val="002060"/>
                </a:solidFill>
              </a:rPr>
              <a:t> человек, народ, взгляд; ~</a:t>
            </a:r>
            <a:r>
              <a:rPr lang="ru-RU" i="1" dirty="0" err="1" smtClean="0">
                <a:solidFill>
                  <a:srgbClr val="002060"/>
                </a:solidFill>
              </a:rPr>
              <a:t>ое</a:t>
            </a:r>
            <a:r>
              <a:rPr lang="ru-RU" i="1" dirty="0" smtClean="0">
                <a:solidFill>
                  <a:srgbClr val="002060"/>
                </a:solidFill>
              </a:rPr>
              <a:t> выражение лица; ~</a:t>
            </a:r>
            <a:r>
              <a:rPr lang="ru-RU" i="1" dirty="0" err="1" smtClean="0">
                <a:solidFill>
                  <a:srgbClr val="002060"/>
                </a:solidFill>
              </a:rPr>
              <a:t>ый</a:t>
            </a:r>
            <a:r>
              <a:rPr lang="ru-RU" i="1" dirty="0" smtClean="0">
                <a:solidFill>
                  <a:srgbClr val="002060"/>
                </a:solidFill>
              </a:rPr>
              <a:t> порыв; ~</a:t>
            </a:r>
            <a:r>
              <a:rPr lang="ru-RU" i="1" dirty="0" err="1" smtClean="0">
                <a:solidFill>
                  <a:srgbClr val="002060"/>
                </a:solidFill>
              </a:rPr>
              <a:t>ое</a:t>
            </a:r>
            <a:r>
              <a:rPr lang="ru-RU" i="1" dirty="0" smtClean="0">
                <a:solidFill>
                  <a:srgbClr val="002060"/>
                </a:solidFill>
              </a:rPr>
              <a:t> чувство, воспоминание; 2) ~</a:t>
            </a:r>
            <a:r>
              <a:rPr lang="ru-RU" i="1" dirty="0" err="1" smtClean="0">
                <a:solidFill>
                  <a:srgbClr val="002060"/>
                </a:solidFill>
              </a:rPr>
              <a:t>ая</a:t>
            </a:r>
            <a:r>
              <a:rPr lang="ru-RU" i="1" dirty="0" smtClean="0">
                <a:solidFill>
                  <a:srgbClr val="002060"/>
                </a:solidFill>
              </a:rPr>
              <a:t> тема, почва; ~</a:t>
            </a:r>
            <a:r>
              <a:rPr lang="ru-RU" i="1" dirty="0" err="1" smtClean="0">
                <a:solidFill>
                  <a:srgbClr val="002060"/>
                </a:solidFill>
              </a:rPr>
              <a:t>ый</a:t>
            </a:r>
            <a:r>
              <a:rPr lang="ru-RU" i="1" dirty="0" smtClean="0">
                <a:solidFill>
                  <a:srgbClr val="002060"/>
                </a:solidFill>
              </a:rPr>
              <a:t> материал. Маша с таким ясным и благодарным лицом пошла навстречу </a:t>
            </a:r>
            <a:r>
              <a:rPr lang="ru-RU" i="1" dirty="0" err="1" smtClean="0">
                <a:solidFill>
                  <a:srgbClr val="002060"/>
                </a:solidFill>
              </a:rPr>
              <a:t>Кистеру</a:t>
            </a:r>
            <a:r>
              <a:rPr lang="ru-RU" i="1" dirty="0" smtClean="0">
                <a:solidFill>
                  <a:srgbClr val="002060"/>
                </a:solidFill>
              </a:rPr>
              <a:t>,  что у него сердце забилось от радости. И. Тургенев. Бретёр. В низком порыве благодарной откровенности я тут же выложил все Витькины секреты. </a:t>
            </a:r>
            <a:r>
              <a:rPr lang="ru-RU" i="1" dirty="0" err="1" smtClean="0">
                <a:solidFill>
                  <a:srgbClr val="002060"/>
                </a:solidFill>
              </a:rPr>
              <a:t>Ю.Нагибин</a:t>
            </a:r>
            <a:r>
              <a:rPr lang="ru-RU" i="1" dirty="0" smtClean="0">
                <a:solidFill>
                  <a:srgbClr val="002060"/>
                </a:solidFill>
              </a:rPr>
              <a:t>. Эхо. Лечение открытых переломов с применением антибиотиков - более благодарная форма лечения, чем без их применения. </a:t>
            </a:r>
          </a:p>
          <a:p>
            <a:r>
              <a:rPr lang="ru-RU" dirty="0" smtClean="0"/>
              <a:t>БЛАГОДАРСТВЕННЫЙ (устар.). только с </a:t>
            </a:r>
            <a:r>
              <a:rPr lang="ru-RU" dirty="0" err="1" smtClean="0"/>
              <a:t>неодуш</a:t>
            </a:r>
            <a:r>
              <a:rPr lang="ru-RU" dirty="0" smtClean="0"/>
              <a:t>. сущ. Содержащий, заключающий в себе благодарность, </a:t>
            </a:r>
            <a:r>
              <a:rPr lang="ru-RU" i="1" dirty="0" err="1" smtClean="0"/>
              <a:t>признательность.Благодарственн|ый</a:t>
            </a:r>
            <a:r>
              <a:rPr lang="ru-RU" i="1" dirty="0" smtClean="0"/>
              <a:t>: ~</a:t>
            </a:r>
            <a:r>
              <a:rPr lang="ru-RU" i="1" dirty="0" err="1" smtClean="0"/>
              <a:t>ое</a:t>
            </a:r>
            <a:r>
              <a:rPr lang="ru-RU" i="1" dirty="0" smtClean="0"/>
              <a:t> письмо; ~</a:t>
            </a:r>
            <a:r>
              <a:rPr lang="ru-RU" i="1" dirty="0" err="1" smtClean="0"/>
              <a:t>ая</a:t>
            </a:r>
            <a:r>
              <a:rPr lang="ru-RU" i="1" dirty="0" smtClean="0"/>
              <a:t> телеграмма; ~</a:t>
            </a:r>
            <a:r>
              <a:rPr lang="ru-RU" i="1" dirty="0" err="1" smtClean="0"/>
              <a:t>ые</a:t>
            </a:r>
            <a:r>
              <a:rPr lang="ru-RU" i="1" dirty="0" smtClean="0"/>
              <a:t> слова, выражения. Когда дошли до края, мы оба с отцом сказали обычное "бог на помощь!" и получили обыкновенный благодарственный ответ многих женских голосов. </a:t>
            </a:r>
            <a:r>
              <a:rPr lang="ru-RU" i="1" dirty="0" err="1" smtClean="0"/>
              <a:t>С.Аксаков</a:t>
            </a:r>
            <a:r>
              <a:rPr lang="ru-RU" i="1" dirty="0" smtClean="0"/>
              <a:t>. Семейная хроника. 14/26 марта Тургенев из Парижа написал И. А. Гончарову благодарственное письмо - - -. А. Розанов. Полина Виардо-Гарсиа.</a:t>
            </a:r>
            <a:endParaRPr lang="ru-RU" i="1" dirty="0"/>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1870784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Напечатать-отпечатать </a:t>
            </a:r>
          </a:p>
        </p:txBody>
      </p:sp>
      <p:sp>
        <p:nvSpPr>
          <p:cNvPr id="3" name="Прямоугольник 2"/>
          <p:cNvSpPr/>
          <p:nvPr/>
        </p:nvSpPr>
        <p:spPr>
          <a:xfrm>
            <a:off x="323528" y="620688"/>
            <a:ext cx="8496944" cy="4893647"/>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400" b="1" dirty="0">
                <a:solidFill>
                  <a:srgbClr val="FF0000"/>
                </a:solidFill>
                <a:latin typeface="Georgia"/>
              </a:rPr>
              <a:t>Напечатать</a:t>
            </a:r>
            <a:r>
              <a:rPr lang="ru-RU" sz="2400" dirty="0">
                <a:solidFill>
                  <a:srgbClr val="333333"/>
                </a:solidFill>
                <a:latin typeface="Georgia"/>
              </a:rPr>
              <a:t> — СВ к глаголу печатать.</a:t>
            </a:r>
            <a:br>
              <a:rPr lang="ru-RU" sz="2400" dirty="0">
                <a:solidFill>
                  <a:srgbClr val="333333"/>
                </a:solidFill>
                <a:latin typeface="Georgia"/>
              </a:rPr>
            </a:br>
            <a:r>
              <a:rPr lang="ru-RU" sz="2400" dirty="0">
                <a:solidFill>
                  <a:srgbClr val="333333"/>
                </a:solidFill>
                <a:latin typeface="Georgia"/>
              </a:rPr>
              <a:t>Примеры употребления:</a:t>
            </a:r>
            <a:r>
              <a:rPr lang="ru-RU" sz="2400" i="1" dirty="0">
                <a:solidFill>
                  <a:srgbClr val="333333"/>
                </a:solidFill>
                <a:latin typeface="Georgia"/>
              </a:rPr>
              <a:t> напечатать книги, тираж, напечатать фотографии,  напечатать (опубликовать) стихи, роман, напечатать на пишущей машинке.</a:t>
            </a:r>
            <a:endParaRPr lang="ru-RU" sz="2400" dirty="0">
              <a:solidFill>
                <a:srgbClr val="333333"/>
              </a:solidFill>
              <a:latin typeface="Georgia"/>
            </a:endParaRPr>
          </a:p>
          <a:p>
            <a:r>
              <a:rPr lang="ru-RU" sz="2400" b="1" dirty="0">
                <a:solidFill>
                  <a:srgbClr val="333333"/>
                </a:solidFill>
                <a:latin typeface="Trebuchet MS"/>
              </a:rPr>
              <a:t>Слово-пароним</a:t>
            </a:r>
          </a:p>
          <a:p>
            <a:r>
              <a:rPr lang="ru-RU" sz="2400" b="1" dirty="0">
                <a:solidFill>
                  <a:srgbClr val="FF0000"/>
                </a:solidFill>
                <a:latin typeface="Georgia"/>
              </a:rPr>
              <a:t>Отпечатать</a:t>
            </a:r>
            <a:r>
              <a:rPr lang="ru-RU" sz="2400" dirty="0">
                <a:solidFill>
                  <a:srgbClr val="FF0000"/>
                </a:solidFill>
                <a:latin typeface="Georgia"/>
              </a:rPr>
              <a:t> </a:t>
            </a:r>
            <a:r>
              <a:rPr lang="ru-RU" sz="2400" dirty="0">
                <a:solidFill>
                  <a:srgbClr val="333333"/>
                </a:solidFill>
                <a:latin typeface="Georgia"/>
              </a:rPr>
              <a:t>— 1) то же, что напечатать, но с оттенком завершения работы (закончить печатать), 2) сделать отпечаток, 3) открыть помещение, сняв печать.</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отпечатать тираж книги,  отпечатать текст на пишущей машинке,  ворона отпечатала следы на снегу, отпечатать помещение в присутствии свидетелей.</a:t>
            </a:r>
            <a:endParaRPr lang="ru-RU" sz="2400"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14976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dirty="0"/>
              <a:t>Направить – отправить </a:t>
            </a:r>
          </a:p>
        </p:txBody>
      </p:sp>
      <p:sp>
        <p:nvSpPr>
          <p:cNvPr id="3" name="Прямоугольник 2"/>
          <p:cNvSpPr/>
          <p:nvPr/>
        </p:nvSpPr>
        <p:spPr>
          <a:xfrm>
            <a:off x="323528" y="620688"/>
            <a:ext cx="8496944" cy="5164171"/>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400" b="1" dirty="0">
                <a:solidFill>
                  <a:srgbClr val="FF0000"/>
                </a:solidFill>
                <a:latin typeface="Calibri"/>
                <a:ea typeface="Calibri"/>
                <a:cs typeface="Times New Roman"/>
              </a:rPr>
              <a:t>Направить.</a:t>
            </a:r>
            <a:r>
              <a:rPr lang="ru-RU" sz="2400" dirty="0">
                <a:solidFill>
                  <a:srgbClr val="FF0000"/>
                </a:solidFill>
                <a:latin typeface="Calibri"/>
                <a:ea typeface="Calibri"/>
                <a:cs typeface="Times New Roman"/>
              </a:rPr>
              <a:t>  </a:t>
            </a:r>
            <a:r>
              <a:rPr lang="ru-RU" sz="2400" dirty="0">
                <a:solidFill>
                  <a:srgbClr val="215868"/>
                </a:solidFill>
                <a:latin typeface="Calibri"/>
                <a:ea typeface="Calibri"/>
                <a:cs typeface="Times New Roman"/>
              </a:rPr>
              <a:t>1</a:t>
            </a:r>
            <a:r>
              <a:rPr lang="ru-RU" sz="2400" dirty="0">
                <a:latin typeface="Calibri"/>
                <a:ea typeface="Calibri"/>
                <a:cs typeface="Times New Roman"/>
              </a:rPr>
              <a:t>. что. Устремить к чему-н. Н. свои путь куда-н. Н. внимание. Н. взгляд на кого-н. 2. кого-что. Послать, отправить, дать назначение. </a:t>
            </a:r>
            <a:r>
              <a:rPr lang="ru-RU" sz="2400" i="1" dirty="0">
                <a:latin typeface="Calibri"/>
                <a:ea typeface="Calibri"/>
                <a:cs typeface="Times New Roman"/>
              </a:rPr>
              <a:t>Н. больного к врачу. Н. на работу. Н. заявление в суд.</a:t>
            </a:r>
            <a:r>
              <a:rPr lang="ru-RU" sz="2400" dirty="0">
                <a:latin typeface="Calibri"/>
                <a:ea typeface="Calibri"/>
                <a:cs typeface="Times New Roman"/>
              </a:rPr>
              <a:t> 3. что. То же, что наладить .                4. перен., что. То же, что наладить (во 2 знач.) (разг.). </a:t>
            </a:r>
            <a:r>
              <a:rPr lang="ru-RU" sz="2400" i="1" dirty="0">
                <a:latin typeface="Calibri"/>
                <a:ea typeface="Calibri"/>
                <a:cs typeface="Times New Roman"/>
              </a:rPr>
              <a:t>Н. работу</a:t>
            </a:r>
            <a:r>
              <a:rPr lang="ru-RU" sz="2400" dirty="0">
                <a:latin typeface="Calibri"/>
                <a:ea typeface="Calibri"/>
                <a:cs typeface="Times New Roman"/>
              </a:rPr>
              <a:t>. 5. Отточить, выпрямить (лезвие). </a:t>
            </a:r>
            <a:r>
              <a:rPr lang="ru-RU" sz="2400" i="1" dirty="0">
                <a:latin typeface="Calibri"/>
                <a:ea typeface="Calibri"/>
                <a:cs typeface="Times New Roman"/>
              </a:rPr>
              <a:t>Н. бритву, косу, пилу. </a:t>
            </a:r>
            <a:r>
              <a:rPr lang="ru-RU" sz="2400" dirty="0">
                <a:latin typeface="Calibri"/>
                <a:ea typeface="Calibri"/>
                <a:cs typeface="Times New Roman"/>
              </a:rPr>
              <a:t>– </a:t>
            </a:r>
            <a:r>
              <a:rPr lang="ru-RU" sz="2400" b="1" dirty="0">
                <a:solidFill>
                  <a:srgbClr val="FF0000"/>
                </a:solidFill>
                <a:latin typeface="Calibri"/>
                <a:ea typeface="Calibri"/>
                <a:cs typeface="Times New Roman"/>
              </a:rPr>
              <a:t>Отправить.  </a:t>
            </a:r>
            <a:r>
              <a:rPr lang="ru-RU" sz="2400" dirty="0">
                <a:latin typeface="Calibri"/>
                <a:ea typeface="Calibri"/>
                <a:cs typeface="Times New Roman"/>
              </a:rPr>
              <a:t> 1. кого-что. Послать, отослать</a:t>
            </a:r>
            <a:r>
              <a:rPr lang="ru-RU" sz="2400" i="1" dirty="0">
                <a:latin typeface="Calibri"/>
                <a:ea typeface="Calibri"/>
                <a:cs typeface="Times New Roman"/>
              </a:rPr>
              <a:t>. О. деньги почтой. О. курьера с поручением. О. кого-н. домой.</a:t>
            </a:r>
            <a:r>
              <a:rPr lang="ru-RU" sz="2400" dirty="0">
                <a:latin typeface="Calibri"/>
                <a:ea typeface="Calibri"/>
                <a:cs typeface="Times New Roman"/>
              </a:rPr>
              <a:t> 2. что, Дать распоряжение об отходе, </a:t>
            </a:r>
            <a:r>
              <a:rPr lang="ru-RU" sz="2400" dirty="0" smtClean="0">
                <a:latin typeface="Calibri"/>
                <a:ea typeface="Calibri"/>
                <a:cs typeface="Times New Roman"/>
              </a:rPr>
              <a:t>отъезде </a:t>
            </a:r>
            <a:r>
              <a:rPr lang="ru-RU" sz="2400" dirty="0">
                <a:latin typeface="Calibri"/>
                <a:ea typeface="Calibri"/>
                <a:cs typeface="Times New Roman"/>
              </a:rPr>
              <a:t>чего-н. </a:t>
            </a:r>
            <a:r>
              <a:rPr lang="ru-RU" sz="2400" i="1" dirty="0">
                <a:latin typeface="Calibri"/>
                <a:ea typeface="Calibri"/>
                <a:cs typeface="Times New Roman"/>
              </a:rPr>
              <a:t>О. поезд.</a:t>
            </a:r>
            <a:r>
              <a:rPr lang="ru-RU" sz="2400" dirty="0">
                <a:latin typeface="Calibri"/>
                <a:ea typeface="Calibri"/>
                <a:cs typeface="Times New Roman"/>
              </a:rPr>
              <a:t> 3. В </a:t>
            </a:r>
            <a:r>
              <a:rPr lang="ru-RU" sz="2400" dirty="0" err="1">
                <a:latin typeface="Calibri"/>
                <a:ea typeface="Calibri"/>
                <a:cs typeface="Times New Roman"/>
              </a:rPr>
              <a:t>нек-рых</a:t>
            </a:r>
            <a:r>
              <a:rPr lang="ru-RU" sz="2400" dirty="0">
                <a:latin typeface="Calibri"/>
                <a:ea typeface="Calibri"/>
                <a:cs typeface="Times New Roman"/>
              </a:rPr>
              <a:t> сочетаниях: выполнить, осуществить (устар.). </a:t>
            </a:r>
            <a:r>
              <a:rPr lang="ru-RU" sz="2400" i="1" dirty="0">
                <a:latin typeface="Calibri"/>
                <a:ea typeface="Calibri"/>
                <a:cs typeface="Times New Roman"/>
              </a:rPr>
              <a:t>О. службу. О. обязанности секретаря. * Отправить естественные надобности (прост.)</a:t>
            </a:r>
            <a:r>
              <a:rPr lang="ru-RU" sz="2400" dirty="0">
                <a:latin typeface="Calibri"/>
                <a:ea typeface="Calibri"/>
                <a:cs typeface="Times New Roman"/>
              </a:rPr>
              <a:t> — помочиться или испражниться. </a:t>
            </a:r>
            <a:endParaRPr lang="ru-RU" sz="2400" dirty="0">
              <a:effectLst/>
              <a:latin typeface="Calibri"/>
              <a:ea typeface="Calibri"/>
              <a:cs typeface="Times New Roman"/>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09819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Невежа – невежда </a:t>
            </a:r>
          </a:p>
        </p:txBody>
      </p:sp>
      <p:sp>
        <p:nvSpPr>
          <p:cNvPr id="3" name="Прямоугольник 2"/>
          <p:cNvSpPr/>
          <p:nvPr/>
        </p:nvSpPr>
        <p:spPr>
          <a:xfrm>
            <a:off x="352458" y="1700808"/>
            <a:ext cx="8496944" cy="3416320"/>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400" b="1" dirty="0">
                <a:solidFill>
                  <a:srgbClr val="FF0000"/>
                </a:solidFill>
                <a:latin typeface="Georgia"/>
              </a:rPr>
              <a:t>Невежа</a:t>
            </a:r>
            <a:r>
              <a:rPr lang="ru-RU" sz="2400" dirty="0">
                <a:solidFill>
                  <a:srgbClr val="FF0000"/>
                </a:solidFill>
                <a:latin typeface="Georgia"/>
              </a:rPr>
              <a:t> </a:t>
            </a:r>
            <a:r>
              <a:rPr lang="ru-RU" sz="2400" dirty="0">
                <a:solidFill>
                  <a:srgbClr val="333333"/>
                </a:solidFill>
                <a:latin typeface="Georgia"/>
              </a:rPr>
              <a:t>— невежливый, нарушающий нормы вежливого поведения.</a:t>
            </a:r>
            <a:br>
              <a:rPr lang="ru-RU" sz="2400" dirty="0">
                <a:solidFill>
                  <a:srgbClr val="333333"/>
                </a:solidFill>
                <a:latin typeface="Georgia"/>
              </a:rPr>
            </a:br>
            <a:r>
              <a:rPr lang="ru-RU" sz="2400" dirty="0">
                <a:solidFill>
                  <a:srgbClr val="333333"/>
                </a:solidFill>
                <a:latin typeface="Georgia"/>
              </a:rPr>
              <a:t>Примеры употребления:</a:t>
            </a:r>
            <a:r>
              <a:rPr lang="ru-RU" sz="2400" i="1" dirty="0">
                <a:solidFill>
                  <a:srgbClr val="333333"/>
                </a:solidFill>
                <a:latin typeface="Georgia"/>
              </a:rPr>
              <a:t> Он грубый и неотёсанный невежа. Не будь невежей.</a:t>
            </a:r>
            <a:endParaRPr lang="ru-RU" sz="2400" dirty="0">
              <a:solidFill>
                <a:srgbClr val="333333"/>
              </a:solidFill>
              <a:latin typeface="Georgia"/>
            </a:endParaRPr>
          </a:p>
          <a:p>
            <a:r>
              <a:rPr lang="ru-RU" sz="2400" b="1" dirty="0">
                <a:solidFill>
                  <a:srgbClr val="333333"/>
                </a:solidFill>
                <a:latin typeface="Trebuchet MS"/>
              </a:rPr>
              <a:t>Слово-пароним</a:t>
            </a:r>
          </a:p>
          <a:p>
            <a:r>
              <a:rPr lang="ru-RU" sz="2400" b="1" dirty="0">
                <a:solidFill>
                  <a:srgbClr val="FF0000"/>
                </a:solidFill>
                <a:latin typeface="Georgia"/>
              </a:rPr>
              <a:t>Невежда</a:t>
            </a:r>
            <a:r>
              <a:rPr lang="ru-RU" sz="2400" dirty="0">
                <a:solidFill>
                  <a:srgbClr val="FF0000"/>
                </a:solidFill>
                <a:latin typeface="Georgia"/>
              </a:rPr>
              <a:t> </a:t>
            </a:r>
            <a:r>
              <a:rPr lang="ru-RU" sz="2400" dirty="0">
                <a:solidFill>
                  <a:srgbClr val="333333"/>
                </a:solidFill>
                <a:latin typeface="Georgia"/>
              </a:rPr>
              <a:t>— невежественный, малосведущий, малообразованный.</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Он полный невежда: книги за жизнь не прочёл. Невеждой быть стыдно.</a:t>
            </a:r>
            <a:endParaRPr lang="ru-RU" sz="2400"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81803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Невинный – невиновный </a:t>
            </a:r>
          </a:p>
        </p:txBody>
      </p:sp>
      <p:sp>
        <p:nvSpPr>
          <p:cNvPr id="3" name="Прямоугольник 2"/>
          <p:cNvSpPr/>
          <p:nvPr/>
        </p:nvSpPr>
        <p:spPr>
          <a:xfrm>
            <a:off x="323528" y="620688"/>
            <a:ext cx="8496944" cy="181588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1600" b="1" dirty="0" smtClean="0">
                <a:solidFill>
                  <a:srgbClr val="FF0000"/>
                </a:solidFill>
                <a:latin typeface="Georgia"/>
              </a:rPr>
              <a:t>Невинный</a:t>
            </a:r>
            <a:r>
              <a:rPr lang="ru-RU" sz="1600" dirty="0">
                <a:solidFill>
                  <a:srgbClr val="333333"/>
                </a:solidFill>
                <a:latin typeface="Georgia"/>
              </a:rPr>
              <a:t> — 1) без вины, невиновный, 2) наивный, простодушный, 3) целомудренный.</a:t>
            </a:r>
            <a:br>
              <a:rPr lang="ru-RU" sz="1600" dirty="0">
                <a:solidFill>
                  <a:srgbClr val="333333"/>
                </a:solidFill>
                <a:latin typeface="Georgia"/>
              </a:rPr>
            </a:br>
            <a:r>
              <a:rPr lang="ru-RU" sz="1600" dirty="0">
                <a:solidFill>
                  <a:srgbClr val="333333"/>
                </a:solidFill>
                <a:latin typeface="Georgia"/>
              </a:rPr>
              <a:t>Примеры употребления: </a:t>
            </a:r>
            <a:r>
              <a:rPr lang="ru-RU" sz="1600" i="1" dirty="0">
                <a:solidFill>
                  <a:srgbClr val="333333"/>
                </a:solidFill>
                <a:latin typeface="Georgia"/>
              </a:rPr>
              <a:t>невинный взгляд, невинная внешность,  невинная шутка, невинный разговор, невинное создание, невинная девушка.</a:t>
            </a:r>
            <a:endParaRPr lang="ru-RU" sz="1600" dirty="0">
              <a:solidFill>
                <a:srgbClr val="333333"/>
              </a:solidFill>
              <a:latin typeface="Georgia"/>
            </a:endParaRPr>
          </a:p>
          <a:p>
            <a:r>
              <a:rPr lang="ru-RU" sz="1600" b="1" dirty="0">
                <a:solidFill>
                  <a:srgbClr val="333333"/>
                </a:solidFill>
                <a:latin typeface="Trebuchet MS"/>
              </a:rPr>
              <a:t>Слово-пароним</a:t>
            </a:r>
          </a:p>
          <a:p>
            <a:r>
              <a:rPr lang="ru-RU" sz="1600" b="1" dirty="0">
                <a:solidFill>
                  <a:srgbClr val="FF0000"/>
                </a:solidFill>
                <a:latin typeface="Georgia"/>
              </a:rPr>
              <a:t>Невиновный</a:t>
            </a:r>
            <a:r>
              <a:rPr lang="ru-RU" sz="1600" dirty="0">
                <a:solidFill>
                  <a:srgbClr val="FF0000"/>
                </a:solidFill>
                <a:latin typeface="Georgia"/>
              </a:rPr>
              <a:t> </a:t>
            </a:r>
            <a:r>
              <a:rPr lang="ru-RU" sz="1600" dirty="0">
                <a:solidFill>
                  <a:srgbClr val="333333"/>
                </a:solidFill>
                <a:latin typeface="Georgia"/>
              </a:rPr>
              <a:t>— непричастный к преступлению.</a:t>
            </a:r>
            <a:br>
              <a:rPr lang="ru-RU" sz="1600" dirty="0">
                <a:solidFill>
                  <a:srgbClr val="333333"/>
                </a:solidFill>
                <a:latin typeface="Georgia"/>
              </a:rPr>
            </a:br>
            <a:r>
              <a:rPr lang="ru-RU" sz="1600" dirty="0">
                <a:solidFill>
                  <a:srgbClr val="333333"/>
                </a:solidFill>
                <a:latin typeface="Georgia"/>
              </a:rPr>
              <a:t>Примеры употребления: </a:t>
            </a:r>
            <a:r>
              <a:rPr lang="ru-RU" sz="1600" i="1" dirty="0">
                <a:solidFill>
                  <a:srgbClr val="333333"/>
                </a:solidFill>
                <a:latin typeface="Georgia"/>
              </a:rPr>
              <a:t>невиновный человек, старик, юноша. </a:t>
            </a:r>
            <a:endParaRPr lang="ru-RU" sz="1600" b="0" i="0" dirty="0">
              <a:solidFill>
                <a:srgbClr val="333333"/>
              </a:solidFill>
              <a:effectLst/>
              <a:latin typeface="Georgia"/>
            </a:endParaRPr>
          </a:p>
        </p:txBody>
      </p:sp>
      <p:sp>
        <p:nvSpPr>
          <p:cNvPr id="4" name="Прямоугольник 3"/>
          <p:cNvSpPr/>
          <p:nvPr/>
        </p:nvSpPr>
        <p:spPr>
          <a:xfrm>
            <a:off x="339243" y="2518350"/>
            <a:ext cx="3078087"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b="1" dirty="0">
                <a:solidFill>
                  <a:srgbClr val="FF0000"/>
                </a:solidFill>
              </a:rPr>
              <a:t>Обхватить – охватить</a:t>
            </a:r>
          </a:p>
        </p:txBody>
      </p:sp>
      <p:sp>
        <p:nvSpPr>
          <p:cNvPr id="5" name="Прямоугольник 4"/>
          <p:cNvSpPr/>
          <p:nvPr/>
        </p:nvSpPr>
        <p:spPr>
          <a:xfrm>
            <a:off x="323528" y="2887682"/>
            <a:ext cx="8352928" cy="329320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1600" b="1" dirty="0">
                <a:solidFill>
                  <a:srgbClr val="333333"/>
                </a:solidFill>
                <a:latin typeface="Georgia"/>
              </a:rPr>
              <a:t>Обхватить</a:t>
            </a:r>
            <a:r>
              <a:rPr lang="ru-RU" sz="1600" dirty="0">
                <a:solidFill>
                  <a:srgbClr val="333333"/>
                </a:solidFill>
                <a:latin typeface="Georgia"/>
              </a:rPr>
              <a:t> — охватить с разных сторон, обнять.</a:t>
            </a:r>
            <a:br>
              <a:rPr lang="ru-RU" sz="1600" dirty="0">
                <a:solidFill>
                  <a:srgbClr val="333333"/>
                </a:solidFill>
                <a:latin typeface="Georgia"/>
              </a:rPr>
            </a:br>
            <a:r>
              <a:rPr lang="ru-RU" sz="1600" dirty="0">
                <a:solidFill>
                  <a:srgbClr val="333333"/>
                </a:solidFill>
                <a:latin typeface="Georgia"/>
              </a:rPr>
              <a:t>Примеры употребления: </a:t>
            </a:r>
            <a:r>
              <a:rPr lang="ru-RU" sz="1600" i="1" dirty="0">
                <a:solidFill>
                  <a:srgbClr val="333333"/>
                </a:solidFill>
                <a:latin typeface="Georgia"/>
              </a:rPr>
              <a:t>обхватить голову руками, сидеть, обхватив колени руками.</a:t>
            </a:r>
            <a:endParaRPr lang="ru-RU" sz="1600" dirty="0">
              <a:solidFill>
                <a:srgbClr val="333333"/>
              </a:solidFill>
              <a:latin typeface="Georgia"/>
            </a:endParaRPr>
          </a:p>
          <a:p>
            <a:r>
              <a:rPr lang="ru-RU" sz="1600" b="1" dirty="0">
                <a:solidFill>
                  <a:srgbClr val="333333"/>
                </a:solidFill>
                <a:latin typeface="Trebuchet MS"/>
              </a:rPr>
              <a:t>Слово-пароним</a:t>
            </a:r>
          </a:p>
          <a:p>
            <a:r>
              <a:rPr lang="ru-RU" sz="1600" b="1" dirty="0">
                <a:solidFill>
                  <a:srgbClr val="333333"/>
                </a:solidFill>
                <a:latin typeface="Georgia"/>
              </a:rPr>
              <a:t>Охватить</a:t>
            </a:r>
            <a:r>
              <a:rPr lang="ru-RU" sz="1600" dirty="0">
                <a:solidFill>
                  <a:srgbClr val="333333"/>
                </a:solidFill>
                <a:latin typeface="Georgia"/>
              </a:rPr>
              <a:t> — 1) обхватить, обнять, 2) расположиться вокруг, поблизости, окружить, 3) распространиться по всей поверхности, по всему пространству, 4) обойти противника с флангов, 5) вовлечь кого-то в какую-либо деятельность, 6) завладеть полностью.</a:t>
            </a:r>
            <a:br>
              <a:rPr lang="ru-RU" sz="1600" dirty="0">
                <a:solidFill>
                  <a:srgbClr val="333333"/>
                </a:solidFill>
                <a:latin typeface="Georgia"/>
              </a:rPr>
            </a:br>
            <a:r>
              <a:rPr lang="ru-RU" sz="1600" dirty="0">
                <a:solidFill>
                  <a:srgbClr val="333333"/>
                </a:solidFill>
                <a:latin typeface="Georgia"/>
              </a:rPr>
              <a:t>Примеры употребления:</a:t>
            </a:r>
            <a:r>
              <a:rPr lang="ru-RU" sz="1600" i="1" dirty="0">
                <a:solidFill>
                  <a:srgbClr val="333333"/>
                </a:solidFill>
                <a:latin typeface="Georgia"/>
              </a:rPr>
              <a:t> бабушка охватила (синонимично: обхватила) руками меня за голову, лес охватил дачу с трёх сторон, степь охватила посёлок со всех сторон, огонь охватил всё здание, меня охватила дрожь, её охватил страх, избирательная компания охватила всю область, перепись населения охватила всю страну, мы охватили немцев с трёх сторон.</a:t>
            </a:r>
            <a:endParaRPr lang="ru-RU" sz="1600" b="0" i="0" dirty="0">
              <a:solidFill>
                <a:srgbClr val="333333"/>
              </a:solidFill>
              <a:effectLst/>
              <a:latin typeface="Georgia"/>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13223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Оградить-огородить-отгородить </a:t>
            </a:r>
          </a:p>
        </p:txBody>
      </p:sp>
      <p:sp>
        <p:nvSpPr>
          <p:cNvPr id="3" name="Прямоугольник 2"/>
          <p:cNvSpPr/>
          <p:nvPr/>
        </p:nvSpPr>
        <p:spPr>
          <a:xfrm>
            <a:off x="323528" y="620688"/>
            <a:ext cx="8496944" cy="5632311"/>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000" b="1" dirty="0">
                <a:solidFill>
                  <a:srgbClr val="FF0000"/>
                </a:solidFill>
                <a:latin typeface="Georgia"/>
              </a:rPr>
              <a:t>Огородить</a:t>
            </a:r>
            <a:r>
              <a:rPr lang="ru-RU" sz="2000" dirty="0">
                <a:solidFill>
                  <a:srgbClr val="333333"/>
                </a:solidFill>
                <a:latin typeface="Georgia"/>
              </a:rPr>
              <a:t> — обнести изгородью, оградой.</a:t>
            </a:r>
            <a:br>
              <a:rPr lang="ru-RU" sz="2000" dirty="0">
                <a:solidFill>
                  <a:srgbClr val="333333"/>
                </a:solidFill>
                <a:latin typeface="Georgia"/>
              </a:rPr>
            </a:br>
            <a:r>
              <a:rPr lang="ru-RU" sz="2000" dirty="0">
                <a:solidFill>
                  <a:srgbClr val="333333"/>
                </a:solidFill>
                <a:latin typeface="Georgia"/>
              </a:rPr>
              <a:t>Примеры употребления: </a:t>
            </a:r>
            <a:r>
              <a:rPr lang="ru-RU" sz="2000" i="1" dirty="0">
                <a:solidFill>
                  <a:srgbClr val="333333"/>
                </a:solidFill>
                <a:latin typeface="Georgia"/>
              </a:rPr>
              <a:t>огородить сад, дом, участок.</a:t>
            </a:r>
            <a:endParaRPr lang="ru-RU" sz="2000" dirty="0">
              <a:solidFill>
                <a:srgbClr val="333333"/>
              </a:solidFill>
              <a:latin typeface="Georgia"/>
            </a:endParaRPr>
          </a:p>
          <a:p>
            <a:r>
              <a:rPr lang="ru-RU" sz="2000" b="1" dirty="0">
                <a:solidFill>
                  <a:srgbClr val="333333"/>
                </a:solidFill>
                <a:latin typeface="Trebuchet MS"/>
              </a:rPr>
              <a:t>Слова-паронимы</a:t>
            </a:r>
          </a:p>
          <a:p>
            <a:r>
              <a:rPr lang="ru-RU" sz="2000" b="1" dirty="0">
                <a:solidFill>
                  <a:srgbClr val="FF0000"/>
                </a:solidFill>
                <a:latin typeface="Georgia"/>
              </a:rPr>
              <a:t>Загородить</a:t>
            </a:r>
            <a:r>
              <a:rPr lang="ru-RU" sz="2000" dirty="0">
                <a:solidFill>
                  <a:srgbClr val="333333"/>
                </a:solidFill>
                <a:latin typeface="Georgia"/>
              </a:rPr>
              <a:t> — 1) обнести оградой, сделать изгородь, 2)устроить преграду.</a:t>
            </a:r>
            <a:br>
              <a:rPr lang="ru-RU" sz="2000" dirty="0">
                <a:solidFill>
                  <a:srgbClr val="333333"/>
                </a:solidFill>
                <a:latin typeface="Georgia"/>
              </a:rPr>
            </a:br>
            <a:r>
              <a:rPr lang="ru-RU" sz="2000" dirty="0">
                <a:solidFill>
                  <a:srgbClr val="333333"/>
                </a:solidFill>
                <a:latin typeface="Georgia"/>
              </a:rPr>
              <a:t>Примеры употребления:</a:t>
            </a:r>
            <a:r>
              <a:rPr lang="ru-RU" sz="2000" i="1" dirty="0">
                <a:solidFill>
                  <a:srgbClr val="333333"/>
                </a:solidFill>
                <a:latin typeface="Georgia"/>
              </a:rPr>
              <a:t> загородили сад, огород, загородили доступ, проход.</a:t>
            </a:r>
            <a:endParaRPr lang="ru-RU" sz="2000" dirty="0">
              <a:solidFill>
                <a:srgbClr val="333333"/>
              </a:solidFill>
              <a:latin typeface="Georgia"/>
            </a:endParaRPr>
          </a:p>
          <a:p>
            <a:r>
              <a:rPr lang="ru-RU" sz="2000" b="1" dirty="0">
                <a:solidFill>
                  <a:srgbClr val="FF0000"/>
                </a:solidFill>
                <a:latin typeface="Georgia"/>
              </a:rPr>
              <a:t>Оградить</a:t>
            </a:r>
            <a:r>
              <a:rPr lang="ru-RU" sz="2000" dirty="0">
                <a:solidFill>
                  <a:srgbClr val="333333"/>
                </a:solidFill>
                <a:latin typeface="Georgia"/>
              </a:rPr>
              <a:t> —1) обнести оградой: оградить решеткой; 2) с помощью каких-либо мер защитить от чьих-то нападок, посягательств.</a:t>
            </a:r>
            <a:br>
              <a:rPr lang="ru-RU" sz="2000" dirty="0">
                <a:solidFill>
                  <a:srgbClr val="333333"/>
                </a:solidFill>
                <a:latin typeface="Georgia"/>
              </a:rPr>
            </a:br>
            <a:r>
              <a:rPr lang="ru-RU" sz="2000" dirty="0">
                <a:solidFill>
                  <a:srgbClr val="333333"/>
                </a:solidFill>
                <a:latin typeface="Georgia"/>
              </a:rPr>
              <a:t>Примеры употребления: </a:t>
            </a:r>
            <a:r>
              <a:rPr lang="ru-RU" sz="2000" i="1" dirty="0">
                <a:solidFill>
                  <a:srgbClr val="333333"/>
                </a:solidFill>
                <a:latin typeface="Georgia"/>
              </a:rPr>
              <a:t>оградить от нападок, придирок, от несправедливых обвинений.</a:t>
            </a:r>
            <a:endParaRPr lang="ru-RU" sz="2000" dirty="0">
              <a:solidFill>
                <a:srgbClr val="333333"/>
              </a:solidFill>
              <a:latin typeface="Georgia"/>
            </a:endParaRPr>
          </a:p>
          <a:p>
            <a:r>
              <a:rPr lang="ru-RU" sz="2000" b="1" dirty="0">
                <a:solidFill>
                  <a:srgbClr val="FF0000"/>
                </a:solidFill>
                <a:latin typeface="Georgia"/>
              </a:rPr>
              <a:t>Отгородить</a:t>
            </a:r>
            <a:r>
              <a:rPr lang="ru-RU" sz="2000" dirty="0">
                <a:solidFill>
                  <a:srgbClr val="FF0000"/>
                </a:solidFill>
                <a:latin typeface="Georgia"/>
              </a:rPr>
              <a:t> </a:t>
            </a:r>
            <a:r>
              <a:rPr lang="ru-RU" sz="2000" dirty="0">
                <a:solidFill>
                  <a:srgbClr val="333333"/>
                </a:solidFill>
                <a:latin typeface="Georgia"/>
              </a:rPr>
              <a:t>— отделить загородкой, забором, обособить.</a:t>
            </a:r>
            <a:br>
              <a:rPr lang="ru-RU" sz="2000" dirty="0">
                <a:solidFill>
                  <a:srgbClr val="333333"/>
                </a:solidFill>
                <a:latin typeface="Georgia"/>
              </a:rPr>
            </a:br>
            <a:r>
              <a:rPr lang="ru-RU" sz="2000" dirty="0">
                <a:solidFill>
                  <a:srgbClr val="333333"/>
                </a:solidFill>
                <a:latin typeface="Georgia"/>
              </a:rPr>
              <a:t>Примеры употребления:</a:t>
            </a:r>
            <a:r>
              <a:rPr lang="ru-RU" sz="2000" i="1" dirty="0">
                <a:solidFill>
                  <a:srgbClr val="333333"/>
                </a:solidFill>
                <a:latin typeface="Georgia"/>
              </a:rPr>
              <a:t> отгородить детский уголок, отгородить место для багажа (обычно указывают что или чем отгорожено).</a:t>
            </a:r>
            <a:endParaRPr lang="ru-RU" sz="2000" dirty="0">
              <a:solidFill>
                <a:srgbClr val="333333"/>
              </a:solidFill>
              <a:latin typeface="Georgia"/>
            </a:endParaRPr>
          </a:p>
          <a:p>
            <a:r>
              <a:rPr lang="ru-RU" sz="2000" b="1" dirty="0">
                <a:solidFill>
                  <a:srgbClr val="FF0000"/>
                </a:solidFill>
                <a:latin typeface="Georgia"/>
              </a:rPr>
              <a:t>Перегородить</a:t>
            </a:r>
            <a:r>
              <a:rPr lang="ru-RU" sz="2000" dirty="0">
                <a:solidFill>
                  <a:srgbClr val="FF0000"/>
                </a:solidFill>
                <a:latin typeface="Georgia"/>
              </a:rPr>
              <a:t> </a:t>
            </a:r>
            <a:r>
              <a:rPr lang="ru-RU" sz="2000" dirty="0">
                <a:solidFill>
                  <a:srgbClr val="333333"/>
                </a:solidFill>
                <a:latin typeface="Georgia"/>
              </a:rPr>
              <a:t>— 1) разделить пространство перегородкой, 2) устроить преграду.</a:t>
            </a:r>
            <a:br>
              <a:rPr lang="ru-RU" sz="2000" dirty="0">
                <a:solidFill>
                  <a:srgbClr val="333333"/>
                </a:solidFill>
                <a:latin typeface="Georgia"/>
              </a:rPr>
            </a:br>
            <a:r>
              <a:rPr lang="ru-RU" sz="2000" dirty="0">
                <a:solidFill>
                  <a:srgbClr val="333333"/>
                </a:solidFill>
                <a:latin typeface="Georgia"/>
              </a:rPr>
              <a:t>Примеры употребления: </a:t>
            </a:r>
            <a:r>
              <a:rPr lang="ru-RU" sz="2000" i="1" dirty="0">
                <a:solidFill>
                  <a:srgbClr val="333333"/>
                </a:solidFill>
                <a:latin typeface="Georgia"/>
              </a:rPr>
              <a:t>перегородить комнату, перегородить дорогу, проход, перегородить реку плотиной.</a:t>
            </a:r>
            <a:endParaRPr lang="ru-RU" sz="2000"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46174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646331"/>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Ограничить – отграничить – разграничить </a:t>
            </a:r>
          </a:p>
        </p:txBody>
      </p:sp>
      <p:sp>
        <p:nvSpPr>
          <p:cNvPr id="3" name="Прямоугольник 2"/>
          <p:cNvSpPr/>
          <p:nvPr/>
        </p:nvSpPr>
        <p:spPr>
          <a:xfrm>
            <a:off x="323528" y="620688"/>
            <a:ext cx="8496944" cy="4724370"/>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400" b="1" dirty="0">
                <a:solidFill>
                  <a:srgbClr val="FF0000"/>
                </a:solidFill>
                <a:latin typeface="Calibri"/>
                <a:ea typeface="Calibri"/>
                <a:cs typeface="Times New Roman"/>
              </a:rPr>
              <a:t>Ограничить.</a:t>
            </a:r>
            <a:r>
              <a:rPr lang="ru-RU" sz="2400" dirty="0">
                <a:latin typeface="Calibri"/>
                <a:ea typeface="Calibri"/>
                <a:cs typeface="Times New Roman"/>
              </a:rPr>
              <a:t> Поставить в какие-л. границы, рамки; стеснить какими-л. условиями. </a:t>
            </a:r>
            <a:r>
              <a:rPr lang="ru-RU" sz="2400" i="1" dirty="0" smtClean="0">
                <a:latin typeface="Calibri"/>
                <a:ea typeface="Calibri"/>
                <a:cs typeface="Times New Roman"/>
              </a:rPr>
              <a:t>Ограничить в передвижениях по стране.</a:t>
            </a:r>
            <a:endParaRPr lang="ru-RU" sz="2400" dirty="0" smtClean="0">
              <a:latin typeface="Calibri"/>
              <a:ea typeface="Calibri"/>
              <a:cs typeface="Times New Roman"/>
            </a:endParaRPr>
          </a:p>
          <a:p>
            <a:pPr>
              <a:lnSpc>
                <a:spcPct val="115000"/>
              </a:lnSpc>
              <a:spcAft>
                <a:spcPts val="1000"/>
              </a:spcAft>
            </a:pPr>
            <a:r>
              <a:rPr lang="ru-RU" sz="2400" dirty="0" smtClean="0">
                <a:latin typeface="Calibri"/>
                <a:ea typeface="Calibri"/>
                <a:cs typeface="Times New Roman"/>
              </a:rPr>
              <a:t> </a:t>
            </a:r>
            <a:r>
              <a:rPr lang="ru-RU" sz="2400" b="1" dirty="0">
                <a:solidFill>
                  <a:srgbClr val="FF0000"/>
                </a:solidFill>
                <a:latin typeface="Calibri"/>
                <a:ea typeface="Calibri"/>
                <a:cs typeface="Times New Roman"/>
              </a:rPr>
              <a:t>Отграничить.</a:t>
            </a:r>
            <a:r>
              <a:rPr lang="ru-RU" sz="2400" dirty="0">
                <a:latin typeface="Calibri"/>
                <a:ea typeface="Calibri"/>
                <a:cs typeface="Times New Roman"/>
              </a:rPr>
              <a:t> 1)Проведя, установив границу, отделить одно от другого.  </a:t>
            </a:r>
            <a:r>
              <a:rPr lang="ru-RU" sz="2400" i="1" dirty="0" smtClean="0">
                <a:latin typeface="Calibri"/>
                <a:ea typeface="Calibri"/>
                <a:cs typeface="Times New Roman"/>
              </a:rPr>
              <a:t>Отграничить рвом.</a:t>
            </a:r>
            <a:r>
              <a:rPr lang="ru-RU" sz="2400" dirty="0" smtClean="0">
                <a:latin typeface="Calibri"/>
                <a:ea typeface="Calibri"/>
                <a:cs typeface="Times New Roman"/>
              </a:rPr>
              <a:t>2</a:t>
            </a:r>
            <a:r>
              <a:rPr lang="ru-RU" sz="2400" dirty="0">
                <a:latin typeface="Calibri"/>
                <a:ea typeface="Calibri"/>
                <a:cs typeface="Times New Roman"/>
              </a:rPr>
              <a:t>) Установив различия между чем-л., отделить, обособить</a:t>
            </a:r>
            <a:r>
              <a:rPr lang="ru-RU" sz="2400" dirty="0" smtClean="0">
                <a:latin typeface="Calibri"/>
                <a:ea typeface="Calibri"/>
                <a:cs typeface="Times New Roman"/>
              </a:rPr>
              <a:t>.</a:t>
            </a:r>
          </a:p>
          <a:p>
            <a:pPr>
              <a:lnSpc>
                <a:spcPct val="115000"/>
              </a:lnSpc>
              <a:spcAft>
                <a:spcPts val="1000"/>
              </a:spcAft>
            </a:pPr>
            <a:r>
              <a:rPr lang="ru-RU" sz="2400" b="1" dirty="0" smtClean="0">
                <a:solidFill>
                  <a:srgbClr val="FF0000"/>
                </a:solidFill>
                <a:latin typeface="Calibri"/>
                <a:ea typeface="Calibri"/>
                <a:cs typeface="Times New Roman"/>
              </a:rPr>
              <a:t>Разграничить</a:t>
            </a:r>
            <a:r>
              <a:rPr lang="ru-RU" sz="2400" b="1" dirty="0">
                <a:solidFill>
                  <a:srgbClr val="FF0000"/>
                </a:solidFill>
                <a:latin typeface="Calibri"/>
                <a:ea typeface="Calibri"/>
                <a:cs typeface="Times New Roman"/>
              </a:rPr>
              <a:t>.</a:t>
            </a:r>
            <a:r>
              <a:rPr lang="ru-RU" sz="2400" dirty="0">
                <a:latin typeface="Calibri"/>
                <a:ea typeface="Calibri"/>
                <a:cs typeface="Times New Roman"/>
              </a:rPr>
              <a:t>   Разделить, обозначив, установив границы; размежевать. </a:t>
            </a:r>
            <a:r>
              <a:rPr lang="ru-RU" sz="2400" i="1" dirty="0">
                <a:latin typeface="Calibri"/>
                <a:ea typeface="Calibri"/>
                <a:cs typeface="Times New Roman"/>
              </a:rPr>
              <a:t>Разграничить районы. Разграничить земли.</a:t>
            </a:r>
            <a:r>
              <a:rPr lang="ru-RU" sz="2400" dirty="0">
                <a:latin typeface="Calibri"/>
                <a:ea typeface="Calibri"/>
                <a:cs typeface="Times New Roman"/>
              </a:rPr>
              <a:t> </a:t>
            </a:r>
            <a:endParaRPr lang="ru-RU" sz="2400" dirty="0" smtClean="0">
              <a:latin typeface="Calibri"/>
              <a:ea typeface="Calibri"/>
              <a:cs typeface="Times New Roman"/>
            </a:endParaRPr>
          </a:p>
          <a:p>
            <a:pPr>
              <a:lnSpc>
                <a:spcPct val="115000"/>
              </a:lnSpc>
              <a:spcAft>
                <a:spcPts val="1000"/>
              </a:spcAft>
            </a:pPr>
            <a:r>
              <a:rPr lang="ru-RU" sz="2400" dirty="0" smtClean="0">
                <a:latin typeface="Calibri"/>
                <a:ea typeface="Calibri"/>
                <a:cs typeface="Times New Roman"/>
              </a:rPr>
              <a:t>2</a:t>
            </a:r>
            <a:r>
              <a:rPr lang="ru-RU" sz="2400" dirty="0">
                <a:latin typeface="Calibri"/>
                <a:ea typeface="Calibri"/>
                <a:cs typeface="Times New Roman"/>
              </a:rPr>
              <a:t>. перен. Определив, обособить, отделить друг от друга. </a:t>
            </a:r>
            <a:r>
              <a:rPr lang="ru-RU" sz="2400" i="1" dirty="0">
                <a:latin typeface="Calibri"/>
                <a:ea typeface="Calibri"/>
                <a:cs typeface="Times New Roman"/>
              </a:rPr>
              <a:t>Разграничить понятия. Разграничить обязанности.</a:t>
            </a:r>
            <a:endParaRPr lang="ru-RU" sz="2400" dirty="0">
              <a:effectLst/>
              <a:latin typeface="Calibri"/>
              <a:ea typeface="Calibri"/>
              <a:cs typeface="Times New Roman"/>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46742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Одинарный – одинокий – одиночный </a:t>
            </a:r>
          </a:p>
        </p:txBody>
      </p:sp>
      <p:sp>
        <p:nvSpPr>
          <p:cNvPr id="3" name="Прямоугольник 2"/>
          <p:cNvSpPr/>
          <p:nvPr/>
        </p:nvSpPr>
        <p:spPr>
          <a:xfrm>
            <a:off x="323528" y="620688"/>
            <a:ext cx="8496944" cy="5262979"/>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400" b="1" dirty="0">
                <a:solidFill>
                  <a:srgbClr val="FF0000"/>
                </a:solidFill>
                <a:latin typeface="Georgia"/>
              </a:rPr>
              <a:t>Одинарный</a:t>
            </a:r>
            <a:r>
              <a:rPr lang="ru-RU" sz="2400" dirty="0">
                <a:solidFill>
                  <a:srgbClr val="FF0000"/>
                </a:solidFill>
                <a:latin typeface="Georgia"/>
              </a:rPr>
              <a:t> </a:t>
            </a:r>
            <a:r>
              <a:rPr lang="ru-RU" sz="2400" dirty="0">
                <a:solidFill>
                  <a:srgbClr val="333333"/>
                </a:solidFill>
                <a:latin typeface="Georgia"/>
              </a:rPr>
              <a:t>— состоящий из одной части, не двойной.</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одинарная дверь, рама; одинарная нить.</a:t>
            </a:r>
            <a:endParaRPr lang="ru-RU" sz="2400" dirty="0">
              <a:solidFill>
                <a:srgbClr val="333333"/>
              </a:solidFill>
              <a:latin typeface="Georgia"/>
            </a:endParaRPr>
          </a:p>
          <a:p>
            <a:r>
              <a:rPr lang="ru-RU" sz="2400" b="1" dirty="0">
                <a:solidFill>
                  <a:srgbClr val="333333"/>
                </a:solidFill>
                <a:latin typeface="Trebuchet MS"/>
              </a:rPr>
              <a:t>Слова-паронимы</a:t>
            </a:r>
          </a:p>
          <a:p>
            <a:r>
              <a:rPr lang="ru-RU" sz="2400" b="1" dirty="0">
                <a:solidFill>
                  <a:srgbClr val="FF0000"/>
                </a:solidFill>
                <a:latin typeface="Georgia"/>
              </a:rPr>
              <a:t>Одинокий</a:t>
            </a:r>
            <a:r>
              <a:rPr lang="ru-RU" sz="2400" dirty="0">
                <a:solidFill>
                  <a:srgbClr val="333333"/>
                </a:solidFill>
                <a:latin typeface="Georgia"/>
              </a:rPr>
              <a:t> — 1) существующий отдельно от других, 2) не имеющий семьи, родственников, 3) протекающий в одиночестве.</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одинокая сосна, одинокий дом, одинокий человек,  одинокая жизнь, одинокая старость, одинокая прогулка, одинокое раздумье.</a:t>
            </a:r>
            <a:endParaRPr lang="ru-RU" sz="2400" dirty="0">
              <a:solidFill>
                <a:srgbClr val="333333"/>
              </a:solidFill>
              <a:latin typeface="Georgia"/>
            </a:endParaRPr>
          </a:p>
          <a:p>
            <a:r>
              <a:rPr lang="ru-RU" sz="2400" b="1" dirty="0">
                <a:solidFill>
                  <a:srgbClr val="FF0000"/>
                </a:solidFill>
                <a:latin typeface="Georgia"/>
              </a:rPr>
              <a:t>Одиночный</a:t>
            </a:r>
            <a:r>
              <a:rPr lang="ru-RU" sz="2400" dirty="0">
                <a:solidFill>
                  <a:srgbClr val="FF0000"/>
                </a:solidFill>
                <a:latin typeface="Georgia"/>
              </a:rPr>
              <a:t> </a:t>
            </a:r>
            <a:r>
              <a:rPr lang="ru-RU" sz="2400" dirty="0">
                <a:solidFill>
                  <a:srgbClr val="333333"/>
                </a:solidFill>
                <a:latin typeface="Georgia"/>
              </a:rPr>
              <a:t>— 1) один, 2) без помощи кого-либо.</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одиночный выстрел, леопардам свойственен одиночный образ жизни, одиночный промысел.</a:t>
            </a:r>
            <a:endParaRPr lang="ru-RU" sz="2400"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99254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ru-RU" b="1" dirty="0">
                <a:solidFill>
                  <a:srgbClr val="FF0000"/>
                </a:solidFill>
              </a:rPr>
              <a:t>Оклик – отклик </a:t>
            </a:r>
          </a:p>
        </p:txBody>
      </p:sp>
      <p:sp>
        <p:nvSpPr>
          <p:cNvPr id="3" name="Прямоугольник 2"/>
          <p:cNvSpPr/>
          <p:nvPr/>
        </p:nvSpPr>
        <p:spPr>
          <a:xfrm>
            <a:off x="323528" y="620688"/>
            <a:ext cx="8496944" cy="5021567"/>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000" b="1" dirty="0">
                <a:solidFill>
                  <a:srgbClr val="FF0000"/>
                </a:solidFill>
                <a:ea typeface="Calibri"/>
                <a:cs typeface="Times New Roman"/>
              </a:rPr>
              <a:t>Оклик </a:t>
            </a:r>
            <a:r>
              <a:rPr lang="ru-RU" sz="2000" dirty="0">
                <a:ea typeface="Calibri"/>
                <a:cs typeface="Times New Roman"/>
              </a:rPr>
              <a:t>. Возглас, которым окликают кого-либо, привлекают чьё-либо внимание, останавливают. </a:t>
            </a:r>
            <a:r>
              <a:rPr lang="ru-RU" sz="2000" i="1" dirty="0" smtClean="0">
                <a:ea typeface="Calibri"/>
                <a:cs typeface="Times New Roman"/>
              </a:rPr>
              <a:t>Отозваться на оклик</a:t>
            </a:r>
            <a:endParaRPr lang="ru-RU" sz="2000" dirty="0" smtClean="0">
              <a:ea typeface="Calibri"/>
              <a:cs typeface="Times New Roman"/>
            </a:endParaRPr>
          </a:p>
          <a:p>
            <a:r>
              <a:rPr lang="ru-RU" sz="2000" b="1" dirty="0" smtClean="0">
                <a:solidFill>
                  <a:srgbClr val="FF0000"/>
                </a:solidFill>
              </a:rPr>
              <a:t>Отклик.</a:t>
            </a:r>
            <a:r>
              <a:rPr lang="ru-RU" sz="2000" b="1" dirty="0" smtClean="0">
                <a:solidFill>
                  <a:srgbClr val="000000"/>
                </a:solidFill>
              </a:rPr>
              <a:t> 1</a:t>
            </a:r>
            <a:r>
              <a:rPr lang="ru-RU" sz="2000" b="1" dirty="0">
                <a:solidFill>
                  <a:srgbClr val="000000"/>
                </a:solidFill>
              </a:rPr>
              <a:t>.</a:t>
            </a:r>
            <a:r>
              <a:rPr lang="ru-RU" sz="2000" dirty="0">
                <a:solidFill>
                  <a:srgbClr val="000000"/>
                </a:solidFill>
              </a:rPr>
              <a:t> Ответ на зов. </a:t>
            </a:r>
            <a:r>
              <a:rPr lang="ru-RU" sz="2000" i="1" dirty="0">
                <a:solidFill>
                  <a:srgbClr val="000000"/>
                </a:solidFill>
              </a:rPr>
              <a:t>«На всякий звук свой отклик в воздухе пустом родишь ты вдруг.»</a:t>
            </a:r>
            <a:r>
              <a:rPr lang="ru-RU" sz="2000" dirty="0">
                <a:solidFill>
                  <a:srgbClr val="000000"/>
                </a:solidFill>
              </a:rPr>
              <a:t> </a:t>
            </a:r>
            <a:r>
              <a:rPr lang="ru-RU" sz="2000" i="1" dirty="0">
                <a:solidFill>
                  <a:srgbClr val="708090"/>
                </a:solidFill>
              </a:rPr>
              <a:t>Пушкин</a:t>
            </a:r>
            <a:r>
              <a:rPr lang="ru-RU" sz="2000" dirty="0">
                <a:solidFill>
                  <a:srgbClr val="000000"/>
                </a:solidFill>
              </a:rPr>
              <a:t>.</a:t>
            </a:r>
          </a:p>
          <a:p>
            <a:r>
              <a:rPr lang="ru-RU" sz="2000" b="1" dirty="0">
                <a:solidFill>
                  <a:srgbClr val="000000"/>
                </a:solidFill>
              </a:rPr>
              <a:t>2.</a:t>
            </a:r>
            <a:r>
              <a:rPr lang="ru-RU" sz="2000" dirty="0">
                <a:solidFill>
                  <a:srgbClr val="000000"/>
                </a:solidFill>
              </a:rPr>
              <a:t> перен. Отзывчивое, сочувственное отношение, выражение солидарности. </a:t>
            </a:r>
            <a:r>
              <a:rPr lang="ru-RU" sz="2000" i="1" dirty="0">
                <a:solidFill>
                  <a:srgbClr val="000000"/>
                </a:solidFill>
              </a:rPr>
              <a:t>«Призыв генералов к бунту не нашел отклика среди солдат и матросов испанской армии…»</a:t>
            </a:r>
            <a:r>
              <a:rPr lang="ru-RU" sz="2000" dirty="0">
                <a:solidFill>
                  <a:srgbClr val="000000"/>
                </a:solidFill>
              </a:rPr>
              <a:t> </a:t>
            </a:r>
            <a:r>
              <a:rPr lang="ru-RU" sz="2000" i="1" dirty="0">
                <a:solidFill>
                  <a:srgbClr val="708090"/>
                </a:solidFill>
              </a:rPr>
              <a:t>Ленин</a:t>
            </a:r>
            <a:r>
              <a:rPr lang="ru-RU" sz="2000" dirty="0">
                <a:solidFill>
                  <a:srgbClr val="000000"/>
                </a:solidFill>
              </a:rPr>
              <a:t> (о генералах-фашистах).</a:t>
            </a:r>
          </a:p>
          <a:p>
            <a:r>
              <a:rPr lang="ru-RU" sz="2000" dirty="0">
                <a:solidFill>
                  <a:srgbClr val="000000"/>
                </a:solidFill>
              </a:rPr>
              <a:t>|| перен. Оценка, отзывы общественности, прессы о каких-нибудь событиях. Юбилей Пушкина вызвал отклики во всем мире.</a:t>
            </a:r>
          </a:p>
          <a:p>
            <a:r>
              <a:rPr lang="ru-RU" sz="2000" b="1" dirty="0">
                <a:solidFill>
                  <a:srgbClr val="000000"/>
                </a:solidFill>
              </a:rPr>
              <a:t>3.</a:t>
            </a:r>
            <a:r>
              <a:rPr lang="ru-RU" sz="2000" dirty="0">
                <a:solidFill>
                  <a:srgbClr val="000000"/>
                </a:solidFill>
              </a:rPr>
              <a:t> перен. Последствие, явление, обусловленное и вызванное другим явлением. В пьесе много откликов событий недавнего прошлого.</a:t>
            </a:r>
          </a:p>
          <a:p>
            <a:pPr>
              <a:lnSpc>
                <a:spcPct val="115000"/>
              </a:lnSpc>
              <a:spcAft>
                <a:spcPts val="1000"/>
              </a:spcAft>
            </a:pPr>
            <a:endParaRPr lang="ru-RU" sz="2400" dirty="0">
              <a:effectLst/>
              <a:latin typeface="Calibri"/>
              <a:ea typeface="Calibri"/>
              <a:cs typeface="Times New Roman"/>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85196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ru-RU" b="1" dirty="0">
                <a:solidFill>
                  <a:srgbClr val="FF0000"/>
                </a:solidFill>
              </a:rPr>
              <a:t>Опасливый – опасный </a:t>
            </a:r>
          </a:p>
        </p:txBody>
      </p:sp>
      <p:sp>
        <p:nvSpPr>
          <p:cNvPr id="3" name="Прямоугольник 2"/>
          <p:cNvSpPr/>
          <p:nvPr/>
        </p:nvSpPr>
        <p:spPr>
          <a:xfrm>
            <a:off x="323528" y="620688"/>
            <a:ext cx="8496944" cy="2246769"/>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000" b="1" dirty="0">
                <a:solidFill>
                  <a:srgbClr val="FF0000"/>
                </a:solidFill>
              </a:rPr>
              <a:t>Опасливый</a:t>
            </a:r>
            <a:r>
              <a:rPr lang="ru-RU" sz="2000" dirty="0">
                <a:solidFill>
                  <a:srgbClr val="333333"/>
                </a:solidFill>
              </a:rPr>
              <a:t> — опасающийся, боязливый, осторожный.</a:t>
            </a:r>
            <a:br>
              <a:rPr lang="ru-RU" sz="2000" dirty="0">
                <a:solidFill>
                  <a:srgbClr val="333333"/>
                </a:solidFill>
              </a:rPr>
            </a:br>
            <a:r>
              <a:rPr lang="ru-RU" sz="2000" dirty="0">
                <a:solidFill>
                  <a:srgbClr val="333333"/>
                </a:solidFill>
              </a:rPr>
              <a:t>Примеры употребления: </a:t>
            </a:r>
            <a:r>
              <a:rPr lang="ru-RU" sz="2000" i="1" dirty="0">
                <a:solidFill>
                  <a:srgbClr val="333333"/>
                </a:solidFill>
              </a:rPr>
              <a:t>опасливая мысль, опасливая реакция, опасливая старушка.</a:t>
            </a:r>
            <a:endParaRPr lang="ru-RU" sz="2000" dirty="0">
              <a:solidFill>
                <a:srgbClr val="333333"/>
              </a:solidFill>
            </a:endParaRPr>
          </a:p>
          <a:p>
            <a:r>
              <a:rPr lang="ru-RU" sz="2000" b="1" dirty="0">
                <a:solidFill>
                  <a:srgbClr val="333333"/>
                </a:solidFill>
              </a:rPr>
              <a:t>Слово-пароним</a:t>
            </a:r>
          </a:p>
          <a:p>
            <a:r>
              <a:rPr lang="ru-RU" sz="2000" b="1" dirty="0">
                <a:solidFill>
                  <a:srgbClr val="FF0000"/>
                </a:solidFill>
              </a:rPr>
              <a:t>Опасный</a:t>
            </a:r>
            <a:r>
              <a:rPr lang="ru-RU" sz="2000" dirty="0">
                <a:solidFill>
                  <a:srgbClr val="333333"/>
                </a:solidFill>
              </a:rPr>
              <a:t> — представляющий собой опасность.</a:t>
            </a:r>
            <a:br>
              <a:rPr lang="ru-RU" sz="2000" dirty="0">
                <a:solidFill>
                  <a:srgbClr val="333333"/>
                </a:solidFill>
              </a:rPr>
            </a:br>
            <a:r>
              <a:rPr lang="ru-RU" sz="2000" dirty="0">
                <a:solidFill>
                  <a:srgbClr val="333333"/>
                </a:solidFill>
              </a:rPr>
              <a:t>Примеры употребления: </a:t>
            </a:r>
            <a:r>
              <a:rPr lang="ru-RU" sz="2000" i="1" dirty="0">
                <a:solidFill>
                  <a:srgbClr val="333333"/>
                </a:solidFill>
              </a:rPr>
              <a:t>опасная зона, опасный преступник, опасное положение дел, опасная ситуация.</a:t>
            </a:r>
            <a:endParaRPr lang="ru-RU" sz="2000" b="0" i="0" dirty="0">
              <a:solidFill>
                <a:srgbClr val="333333"/>
              </a:solidFill>
              <a:effectLst/>
            </a:endParaRPr>
          </a:p>
        </p:txBody>
      </p:sp>
      <p:sp>
        <p:nvSpPr>
          <p:cNvPr id="4" name="Прямоугольник 3"/>
          <p:cNvSpPr/>
          <p:nvPr/>
        </p:nvSpPr>
        <p:spPr>
          <a:xfrm>
            <a:off x="374024" y="2903262"/>
            <a:ext cx="2920992"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dirty="0"/>
              <a:t>Отличить – различить </a:t>
            </a:r>
          </a:p>
        </p:txBody>
      </p:sp>
      <p:sp>
        <p:nvSpPr>
          <p:cNvPr id="6" name="Прямоугольник 5"/>
          <p:cNvSpPr/>
          <p:nvPr/>
        </p:nvSpPr>
        <p:spPr>
          <a:xfrm>
            <a:off x="374024" y="3428176"/>
            <a:ext cx="8257760"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b="1" dirty="0">
                <a:solidFill>
                  <a:srgbClr val="FF0000"/>
                </a:solidFill>
                <a:latin typeface="Helvetica"/>
              </a:rPr>
              <a:t>ОТЛИЧИ́ТЬ</a:t>
            </a:r>
            <a:r>
              <a:rPr lang="ru-RU" dirty="0">
                <a:solidFill>
                  <a:srgbClr val="000000"/>
                </a:solidFill>
                <a:latin typeface="Helvetica"/>
              </a:rPr>
              <a:t>, отличу, отличишь, </a:t>
            </a:r>
            <a:r>
              <a:rPr lang="ru-RU" u="sng" dirty="0" err="1">
                <a:solidFill>
                  <a:srgbClr val="5F5DB7"/>
                </a:solidFill>
                <a:latin typeface="Helvetica"/>
                <a:hlinkClick r:id="rId2"/>
              </a:rPr>
              <a:t>совер</a:t>
            </a:r>
            <a:r>
              <a:rPr lang="ru-RU" u="sng" dirty="0">
                <a:solidFill>
                  <a:srgbClr val="5F5DB7"/>
                </a:solidFill>
                <a:latin typeface="Helvetica"/>
                <a:hlinkClick r:id="rId2"/>
              </a:rPr>
              <a:t>.</a:t>
            </a:r>
            <a:r>
              <a:rPr lang="ru-RU" dirty="0">
                <a:solidFill>
                  <a:srgbClr val="000000"/>
                </a:solidFill>
                <a:latin typeface="Helvetica"/>
              </a:rPr>
              <a:t> (к </a:t>
            </a:r>
            <a:r>
              <a:rPr lang="ru-RU" u="sng" dirty="0">
                <a:solidFill>
                  <a:srgbClr val="5F5DB7"/>
                </a:solidFill>
                <a:latin typeface="Helvetica"/>
                <a:hlinkClick r:id="rId3"/>
              </a:rPr>
              <a:t>отличать</a:t>
            </a:r>
            <a:r>
              <a:rPr lang="ru-RU" dirty="0">
                <a:solidFill>
                  <a:srgbClr val="000000"/>
                </a:solidFill>
                <a:latin typeface="Helvetica"/>
              </a:rPr>
              <a:t>), </a:t>
            </a:r>
            <a:r>
              <a:rPr lang="ru-RU" i="1" dirty="0">
                <a:solidFill>
                  <a:srgbClr val="000000"/>
                </a:solidFill>
                <a:latin typeface="Helvetica"/>
              </a:rPr>
              <a:t>кого-что</a:t>
            </a:r>
            <a:r>
              <a:rPr lang="ru-RU" dirty="0">
                <a:solidFill>
                  <a:srgbClr val="000000"/>
                </a:solidFill>
                <a:latin typeface="Helvetica"/>
              </a:rPr>
              <a:t>.</a:t>
            </a:r>
          </a:p>
          <a:p>
            <a:r>
              <a:rPr lang="ru-RU" b="1" dirty="0">
                <a:solidFill>
                  <a:srgbClr val="000000"/>
                </a:solidFill>
                <a:latin typeface="Helvetica"/>
              </a:rPr>
              <a:t>1.</a:t>
            </a:r>
            <a:r>
              <a:rPr lang="ru-RU" dirty="0">
                <a:solidFill>
                  <a:srgbClr val="000000"/>
                </a:solidFill>
                <a:latin typeface="Helvetica"/>
              </a:rPr>
              <a:t> Распознать, установить разницу между кем-чем-нибудь, обнаружить. Отличить правду от лжи. Его не отличить от брата. </a:t>
            </a:r>
            <a:r>
              <a:rPr lang="ru-RU" i="1" dirty="0">
                <a:solidFill>
                  <a:srgbClr val="000000"/>
                </a:solidFill>
                <a:latin typeface="Helvetica"/>
              </a:rPr>
              <a:t>«В нем героя война отличила.»</a:t>
            </a:r>
            <a:r>
              <a:rPr lang="ru-RU" dirty="0">
                <a:solidFill>
                  <a:srgbClr val="000000"/>
                </a:solidFill>
                <a:latin typeface="Helvetica"/>
              </a:rPr>
              <a:t> </a:t>
            </a:r>
            <a:r>
              <a:rPr lang="ru-RU" i="1" dirty="0">
                <a:solidFill>
                  <a:srgbClr val="708090"/>
                </a:solidFill>
                <a:latin typeface="Helvetica"/>
              </a:rPr>
              <a:t>Некрасов</a:t>
            </a:r>
            <a:r>
              <a:rPr lang="ru-RU" dirty="0">
                <a:solidFill>
                  <a:srgbClr val="000000"/>
                </a:solidFill>
                <a:latin typeface="Helvetica"/>
              </a:rPr>
              <a:t>.</a:t>
            </a:r>
          </a:p>
          <a:p>
            <a:r>
              <a:rPr lang="ru-RU" b="1" dirty="0">
                <a:solidFill>
                  <a:srgbClr val="000000"/>
                </a:solidFill>
                <a:latin typeface="Helvetica"/>
              </a:rPr>
              <a:t>2.</a:t>
            </a:r>
            <a:r>
              <a:rPr lang="ru-RU" dirty="0">
                <a:solidFill>
                  <a:srgbClr val="000000"/>
                </a:solidFill>
                <a:latin typeface="Helvetica"/>
              </a:rPr>
              <a:t> Наградить, выказать кому-нибудь предпочтение перед другим (</a:t>
            </a:r>
            <a:r>
              <a:rPr lang="ru-RU" u="sng" dirty="0">
                <a:solidFill>
                  <a:srgbClr val="5F5DB7"/>
                </a:solidFill>
                <a:latin typeface="Helvetica"/>
                <a:hlinkClick r:id="rId4"/>
              </a:rPr>
              <a:t>устар.</a:t>
            </a:r>
            <a:r>
              <a:rPr lang="ru-RU" dirty="0">
                <a:solidFill>
                  <a:srgbClr val="000000"/>
                </a:solidFill>
                <a:latin typeface="Helvetica"/>
              </a:rPr>
              <a:t>). Начальство его отличило.</a:t>
            </a:r>
          </a:p>
          <a:p>
            <a:r>
              <a:rPr lang="ru-RU" b="1" dirty="0">
                <a:solidFill>
                  <a:srgbClr val="000000"/>
                </a:solidFill>
                <a:latin typeface="Helvetica"/>
              </a:rPr>
              <a:t>3.</a:t>
            </a:r>
            <a:r>
              <a:rPr lang="ru-RU" dirty="0">
                <a:solidFill>
                  <a:srgbClr val="000000"/>
                </a:solidFill>
                <a:latin typeface="Helvetica"/>
              </a:rPr>
              <a:t> Оказать внимание кому-нибудь, заинтересоваться кем-нибудь (</a:t>
            </a:r>
            <a:r>
              <a:rPr lang="ru-RU" u="sng" dirty="0">
                <a:solidFill>
                  <a:srgbClr val="5F5DB7"/>
                </a:solidFill>
                <a:latin typeface="Helvetica"/>
                <a:hlinkClick r:id="rId4"/>
              </a:rPr>
              <a:t>устар.</a:t>
            </a:r>
            <a:r>
              <a:rPr lang="ru-RU" dirty="0">
                <a:solidFill>
                  <a:srgbClr val="000000"/>
                </a:solidFill>
                <a:latin typeface="Helvetica"/>
              </a:rPr>
              <a:t>). </a:t>
            </a:r>
            <a:r>
              <a:rPr lang="ru-RU" i="1" dirty="0">
                <a:solidFill>
                  <a:srgbClr val="000000"/>
                </a:solidFill>
                <a:latin typeface="Helvetica"/>
              </a:rPr>
              <a:t>«Между молодыми людьми, ее окружающими, Зинаида отличила Минского.»</a:t>
            </a:r>
            <a:r>
              <a:rPr lang="ru-RU" dirty="0">
                <a:solidFill>
                  <a:srgbClr val="000000"/>
                </a:solidFill>
                <a:latin typeface="Helvetica"/>
              </a:rPr>
              <a:t> </a:t>
            </a:r>
            <a:r>
              <a:rPr lang="ru-RU" i="1" dirty="0">
                <a:solidFill>
                  <a:srgbClr val="708090"/>
                </a:solidFill>
                <a:latin typeface="Helvetica"/>
              </a:rPr>
              <a:t>Пушкин</a:t>
            </a:r>
            <a:r>
              <a:rPr lang="ru-RU" dirty="0">
                <a:solidFill>
                  <a:srgbClr val="000000"/>
                </a:solidFill>
                <a:latin typeface="Helvetica"/>
              </a:rPr>
              <a:t>.</a:t>
            </a:r>
          </a:p>
          <a:p>
            <a:r>
              <a:rPr lang="ru-RU" b="1" dirty="0" smtClean="0">
                <a:solidFill>
                  <a:srgbClr val="FF0000"/>
                </a:solidFill>
                <a:latin typeface="Helvetica"/>
              </a:rPr>
              <a:t>РАЗЛИЧИ́ТЬ</a:t>
            </a:r>
            <a:r>
              <a:rPr lang="ru-RU" dirty="0">
                <a:solidFill>
                  <a:srgbClr val="FF0000"/>
                </a:solidFill>
                <a:latin typeface="Helvetica"/>
              </a:rPr>
              <a:t>,</a:t>
            </a:r>
            <a:r>
              <a:rPr lang="ru-RU" dirty="0">
                <a:solidFill>
                  <a:srgbClr val="000000"/>
                </a:solidFill>
                <a:latin typeface="Helvetica"/>
              </a:rPr>
              <a:t> различу, различишь, </a:t>
            </a:r>
            <a:r>
              <a:rPr lang="ru-RU" u="sng" dirty="0" err="1">
                <a:solidFill>
                  <a:srgbClr val="5F5DB7"/>
                </a:solidFill>
                <a:latin typeface="Helvetica"/>
                <a:hlinkClick r:id="rId2"/>
              </a:rPr>
              <a:t>совер</a:t>
            </a:r>
            <a:r>
              <a:rPr lang="ru-RU" u="sng" dirty="0">
                <a:solidFill>
                  <a:srgbClr val="5F5DB7"/>
                </a:solidFill>
                <a:latin typeface="Helvetica"/>
                <a:hlinkClick r:id="rId2"/>
              </a:rPr>
              <a:t>.</a:t>
            </a:r>
            <a:r>
              <a:rPr lang="ru-RU" dirty="0">
                <a:solidFill>
                  <a:srgbClr val="000000"/>
                </a:solidFill>
                <a:latin typeface="Helvetica"/>
              </a:rPr>
              <a:t> (к </a:t>
            </a:r>
            <a:r>
              <a:rPr lang="ru-RU" u="sng" dirty="0">
                <a:solidFill>
                  <a:srgbClr val="5F5DB7"/>
                </a:solidFill>
                <a:latin typeface="Helvetica"/>
                <a:hlinkClick r:id="rId5"/>
              </a:rPr>
              <a:t>различать</a:t>
            </a:r>
            <a:r>
              <a:rPr lang="ru-RU" dirty="0">
                <a:solidFill>
                  <a:srgbClr val="000000"/>
                </a:solidFill>
                <a:latin typeface="Helvetica"/>
              </a:rPr>
              <a:t>), </a:t>
            </a:r>
            <a:r>
              <a:rPr lang="ru-RU" i="1" dirty="0">
                <a:solidFill>
                  <a:srgbClr val="000000"/>
                </a:solidFill>
                <a:latin typeface="Helvetica"/>
              </a:rPr>
              <a:t>кого-что</a:t>
            </a:r>
            <a:r>
              <a:rPr lang="ru-RU" dirty="0">
                <a:solidFill>
                  <a:srgbClr val="000000"/>
                </a:solidFill>
                <a:latin typeface="Helvetica"/>
              </a:rPr>
              <a:t>. Распознать зрением или другими чувствами. Различить в темноте что-нибудь. Различить цвет.</a:t>
            </a:r>
            <a:endParaRPr lang="ru-RU" dirty="0"/>
          </a:p>
        </p:txBody>
      </p:sp>
      <p:sp>
        <p:nvSpPr>
          <p:cNvPr id="5" name="Нижний колонтитул 4"/>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70387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ru-RU" b="1" dirty="0">
                <a:solidFill>
                  <a:srgbClr val="FF0000"/>
                </a:solidFill>
              </a:rPr>
              <a:t>Отличие – различие </a:t>
            </a:r>
          </a:p>
        </p:txBody>
      </p:sp>
      <p:sp>
        <p:nvSpPr>
          <p:cNvPr id="3" name="Прямоугольник 2"/>
          <p:cNvSpPr/>
          <p:nvPr/>
        </p:nvSpPr>
        <p:spPr>
          <a:xfrm>
            <a:off x="323528" y="620688"/>
            <a:ext cx="8496944" cy="4524315"/>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400" b="1" dirty="0">
                <a:solidFill>
                  <a:srgbClr val="FF0000"/>
                </a:solidFill>
                <a:latin typeface="Georgia"/>
              </a:rPr>
              <a:t>Отличие</a:t>
            </a:r>
            <a:r>
              <a:rPr lang="ru-RU" sz="2400" dirty="0">
                <a:solidFill>
                  <a:srgbClr val="FF0000"/>
                </a:solidFill>
                <a:latin typeface="Georgia"/>
              </a:rPr>
              <a:t> </a:t>
            </a:r>
            <a:r>
              <a:rPr lang="ru-RU" sz="2400" dirty="0">
                <a:solidFill>
                  <a:srgbClr val="333333"/>
                </a:solidFill>
                <a:latin typeface="Georgia"/>
              </a:rPr>
              <a:t>— 1) признак, создающий разницу, 2) заслуга (устар.), 3) знак, звание, грамота и т.п. показатели признания чьих-либо заслуг.</a:t>
            </a:r>
            <a:br>
              <a:rPr lang="ru-RU" sz="2400" dirty="0">
                <a:solidFill>
                  <a:srgbClr val="333333"/>
                </a:solidFill>
                <a:latin typeface="Georgia"/>
              </a:rPr>
            </a:br>
            <a:r>
              <a:rPr lang="ru-RU" sz="2400" dirty="0">
                <a:solidFill>
                  <a:srgbClr val="333333"/>
                </a:solidFill>
                <a:latin typeface="Georgia"/>
              </a:rPr>
              <a:t>Примеры употребления:</a:t>
            </a:r>
            <a:r>
              <a:rPr lang="ru-RU" sz="2400" i="1" dirty="0">
                <a:solidFill>
                  <a:srgbClr val="333333"/>
                </a:solidFill>
                <a:latin typeface="Georgia"/>
              </a:rPr>
              <a:t> понять отличие, уловить отличие, боевые отличия, окончить университет с отличием.</a:t>
            </a:r>
            <a:br>
              <a:rPr lang="ru-RU" sz="2400" i="1" dirty="0">
                <a:solidFill>
                  <a:srgbClr val="333333"/>
                </a:solidFill>
                <a:latin typeface="Georgia"/>
              </a:rPr>
            </a:br>
            <a:endParaRPr lang="ru-RU" sz="2400" dirty="0">
              <a:solidFill>
                <a:srgbClr val="333333"/>
              </a:solidFill>
              <a:latin typeface="Georgia"/>
            </a:endParaRPr>
          </a:p>
          <a:p>
            <a:r>
              <a:rPr lang="ru-RU" sz="2400" b="1" dirty="0">
                <a:solidFill>
                  <a:srgbClr val="333333"/>
                </a:solidFill>
                <a:latin typeface="Trebuchet MS"/>
              </a:rPr>
              <a:t>Слово-пароним</a:t>
            </a:r>
          </a:p>
          <a:p>
            <a:r>
              <a:rPr lang="ru-RU" sz="2400" b="1" dirty="0">
                <a:solidFill>
                  <a:srgbClr val="FF0000"/>
                </a:solidFill>
                <a:latin typeface="Georgia"/>
              </a:rPr>
              <a:t>Различие</a:t>
            </a:r>
            <a:r>
              <a:rPr lang="ru-RU" sz="2400" dirty="0">
                <a:solidFill>
                  <a:srgbClr val="333333"/>
                </a:solidFill>
                <a:latin typeface="Georgia"/>
              </a:rPr>
              <a:t> — 1) разница, несходство.</a:t>
            </a:r>
            <a:br>
              <a:rPr lang="ru-RU" sz="2400" dirty="0">
                <a:solidFill>
                  <a:srgbClr val="333333"/>
                </a:solidFill>
                <a:latin typeface="Georgia"/>
              </a:rPr>
            </a:br>
            <a:r>
              <a:rPr lang="ru-RU" sz="2400" dirty="0">
                <a:solidFill>
                  <a:srgbClr val="333333"/>
                </a:solidFill>
                <a:latin typeface="Georgia"/>
              </a:rPr>
              <a:t>Примеры употребления: </a:t>
            </a:r>
            <a:r>
              <a:rPr lang="ru-RU" sz="2400" i="1" dirty="0">
                <a:solidFill>
                  <a:srgbClr val="333333"/>
                </a:solidFill>
                <a:latin typeface="Georgia"/>
              </a:rPr>
              <a:t>различие между нами, различие между лирическим героем и автором, различие между фотографией и картиной. </a:t>
            </a:r>
            <a:endParaRPr lang="ru-RU" sz="2400"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51630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2183" y="35997"/>
            <a:ext cx="4339650" cy="369332"/>
          </a:xfrm>
          <a:prstGeom prst="rect">
            <a:avLst/>
          </a:prstGeom>
        </p:spPr>
        <p:txBody>
          <a:bodyPr wrap="none">
            <a:spAutoFit/>
          </a:bodyPr>
          <a:lstStyle/>
          <a:p>
            <a:r>
              <a:rPr lang="ru-RU" dirty="0" smtClean="0"/>
              <a:t>Верхний – верховный – верховой </a:t>
            </a:r>
            <a:endParaRPr lang="ru-RU" dirty="0"/>
          </a:p>
        </p:txBody>
      </p:sp>
      <p:sp>
        <p:nvSpPr>
          <p:cNvPr id="5" name="Прямоугольник 4"/>
          <p:cNvSpPr/>
          <p:nvPr/>
        </p:nvSpPr>
        <p:spPr>
          <a:xfrm>
            <a:off x="5796136" y="116632"/>
            <a:ext cx="3240360" cy="646330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b="0" i="0" u="none" strike="noStrike" dirty="0" smtClean="0">
                <a:solidFill>
                  <a:srgbClr val="002060"/>
                </a:solidFill>
                <a:effectLst/>
                <a:latin typeface="Arial"/>
              </a:rPr>
              <a:t>ВЕРХОВОЙ</a:t>
            </a:r>
          </a:p>
          <a:p>
            <a:r>
              <a:rPr lang="ru-RU" b="0" i="0" dirty="0" smtClean="0">
                <a:solidFill>
                  <a:srgbClr val="002060"/>
                </a:solidFill>
                <a:effectLst/>
                <a:latin typeface="Helvetica"/>
              </a:rPr>
              <a:t>верховой, </a:t>
            </a:r>
            <a:r>
              <a:rPr lang="ru-RU" b="0" i="0" dirty="0" err="1" smtClean="0">
                <a:solidFill>
                  <a:srgbClr val="002060"/>
                </a:solidFill>
                <a:effectLst/>
                <a:latin typeface="Helvetica"/>
              </a:rPr>
              <a:t>верхов′ой</a:t>
            </a:r>
            <a:r>
              <a:rPr lang="ru-RU" b="0" i="0" dirty="0" smtClean="0">
                <a:solidFill>
                  <a:srgbClr val="002060"/>
                </a:solidFill>
                <a:effectLst/>
                <a:latin typeface="Helvetica"/>
              </a:rPr>
              <a:t>, -</a:t>
            </a:r>
            <a:r>
              <a:rPr lang="ru-RU" b="0" i="0" dirty="0" err="1" smtClean="0">
                <a:solidFill>
                  <a:srgbClr val="002060"/>
                </a:solidFill>
                <a:effectLst/>
                <a:latin typeface="Helvetica"/>
              </a:rPr>
              <a:t>ая</a:t>
            </a:r>
            <a:r>
              <a:rPr lang="ru-RU" b="0" i="0" dirty="0" smtClean="0">
                <a:solidFill>
                  <a:srgbClr val="002060"/>
                </a:solidFill>
                <a:effectLst/>
                <a:latin typeface="Helvetica"/>
              </a:rPr>
              <a:t>, -</a:t>
            </a:r>
            <a:r>
              <a:rPr lang="ru-RU" b="0" i="0" dirty="0" err="1" smtClean="0">
                <a:solidFill>
                  <a:srgbClr val="002060"/>
                </a:solidFill>
                <a:effectLst/>
                <a:latin typeface="Helvetica"/>
              </a:rPr>
              <a:t>ое</a:t>
            </a:r>
            <a:r>
              <a:rPr lang="ru-RU" b="0" i="0" dirty="0" smtClean="0">
                <a:solidFill>
                  <a:srgbClr val="002060"/>
                </a:solidFill>
                <a:effectLst/>
                <a:latin typeface="Helvetica"/>
              </a:rPr>
              <a:t>.</a:t>
            </a:r>
            <a:br>
              <a:rPr lang="ru-RU" b="0" i="0" dirty="0" smtClean="0">
                <a:solidFill>
                  <a:srgbClr val="002060"/>
                </a:solidFill>
                <a:effectLst/>
                <a:latin typeface="Helvetica"/>
              </a:rPr>
            </a:br>
            <a:r>
              <a:rPr lang="ru-RU" b="0" i="0" dirty="0" smtClean="0">
                <a:solidFill>
                  <a:srgbClr val="002060"/>
                </a:solidFill>
                <a:effectLst/>
                <a:latin typeface="Helvetica"/>
              </a:rPr>
              <a:t>1. Относящийся к передвижению верхом. </a:t>
            </a:r>
            <a:r>
              <a:rPr lang="ru-RU" b="0" i="1" dirty="0" smtClean="0">
                <a:solidFill>
                  <a:schemeClr val="accent3">
                    <a:lumMod val="50000"/>
                  </a:schemeClr>
                </a:solidFill>
                <a:effectLst/>
                <a:latin typeface="Helvetica"/>
              </a:rPr>
              <a:t>Верховая езда. Верховая лошадь.</a:t>
            </a:r>
            <a:br>
              <a:rPr lang="ru-RU" b="0" i="1" dirty="0" smtClean="0">
                <a:solidFill>
                  <a:schemeClr val="accent3">
                    <a:lumMod val="50000"/>
                  </a:schemeClr>
                </a:solidFill>
                <a:effectLst/>
                <a:latin typeface="Helvetica"/>
              </a:rPr>
            </a:br>
            <a:r>
              <a:rPr lang="ru-RU" b="0" i="0" dirty="0" smtClean="0">
                <a:solidFill>
                  <a:srgbClr val="002060"/>
                </a:solidFill>
                <a:effectLst/>
                <a:latin typeface="Helvetica"/>
              </a:rPr>
              <a:t>2. ~, -ого, м. То же, что всадник.</a:t>
            </a:r>
            <a:br>
              <a:rPr lang="ru-RU" b="0" i="0" dirty="0" smtClean="0">
                <a:solidFill>
                  <a:srgbClr val="002060"/>
                </a:solidFill>
                <a:effectLst/>
                <a:latin typeface="Helvetica"/>
              </a:rPr>
            </a:br>
            <a:r>
              <a:rPr lang="ru-RU" b="0" i="0" dirty="0" smtClean="0">
                <a:solidFill>
                  <a:srgbClr val="002060"/>
                </a:solidFill>
                <a:effectLst/>
                <a:latin typeface="Helvetica"/>
              </a:rPr>
              <a:t>II. ВЕРХОВ′ОЙ, -</a:t>
            </a:r>
            <a:r>
              <a:rPr lang="ru-RU" b="0" i="0" dirty="0" err="1" smtClean="0">
                <a:solidFill>
                  <a:srgbClr val="002060"/>
                </a:solidFill>
                <a:effectLst/>
                <a:latin typeface="Helvetica"/>
              </a:rPr>
              <a:t>ая</a:t>
            </a:r>
            <a:r>
              <a:rPr lang="ru-RU" b="0" i="0" dirty="0" smtClean="0">
                <a:solidFill>
                  <a:srgbClr val="002060"/>
                </a:solidFill>
                <a:effectLst/>
                <a:latin typeface="Helvetica"/>
              </a:rPr>
              <a:t>, -</a:t>
            </a:r>
            <a:r>
              <a:rPr lang="ru-RU" b="0" i="0" dirty="0" err="1" smtClean="0">
                <a:solidFill>
                  <a:srgbClr val="002060"/>
                </a:solidFill>
                <a:effectLst/>
                <a:latin typeface="Helvetica"/>
              </a:rPr>
              <a:t>ое</a:t>
            </a:r>
            <a:r>
              <a:rPr lang="ru-RU" b="0" i="0" dirty="0" smtClean="0">
                <a:solidFill>
                  <a:srgbClr val="002060"/>
                </a:solidFill>
                <a:effectLst/>
                <a:latin typeface="Helvetica"/>
              </a:rPr>
              <a:t>.</a:t>
            </a:r>
            <a:br>
              <a:rPr lang="ru-RU" b="0" i="0" dirty="0" smtClean="0">
                <a:solidFill>
                  <a:srgbClr val="002060"/>
                </a:solidFill>
                <a:effectLst/>
                <a:latin typeface="Helvetica"/>
              </a:rPr>
            </a:br>
            <a:r>
              <a:rPr lang="ru-RU" b="0" i="0" dirty="0" smtClean="0">
                <a:solidFill>
                  <a:srgbClr val="002060"/>
                </a:solidFill>
                <a:effectLst/>
                <a:latin typeface="Helvetica"/>
              </a:rPr>
              <a:t>1. Верхний (в 1 знач.), идущий поверху. </a:t>
            </a:r>
            <a:r>
              <a:rPr lang="ru-RU" b="0" i="0" dirty="0" smtClean="0">
                <a:solidFill>
                  <a:schemeClr val="accent3">
                    <a:lumMod val="50000"/>
                  </a:schemeClr>
                </a:solidFill>
                <a:effectLst/>
                <a:latin typeface="Helvetica"/>
              </a:rPr>
              <a:t>В. ветер. В. огонь (на лесном пожаре). </a:t>
            </a:r>
            <a:r>
              <a:rPr lang="ru-RU" b="0" i="0" dirty="0" smtClean="0">
                <a:solidFill>
                  <a:srgbClr val="002060"/>
                </a:solidFill>
                <a:effectLst/>
                <a:latin typeface="Helvetica"/>
              </a:rPr>
              <a:t>В. мяч (в спортивных играх: летящий высоко).</a:t>
            </a:r>
            <a:br>
              <a:rPr lang="ru-RU" b="0" i="0" dirty="0" smtClean="0">
                <a:solidFill>
                  <a:srgbClr val="002060"/>
                </a:solidFill>
                <a:effectLst/>
                <a:latin typeface="Helvetica"/>
              </a:rPr>
            </a:br>
            <a:r>
              <a:rPr lang="ru-RU" b="0" i="0" dirty="0" smtClean="0">
                <a:solidFill>
                  <a:srgbClr val="002060"/>
                </a:solidFill>
                <a:effectLst/>
                <a:latin typeface="Helvetica"/>
              </a:rPr>
              <a:t>2. Находящийся в верховьях. </a:t>
            </a:r>
            <a:r>
              <a:rPr lang="ru-RU" b="0" i="1" dirty="0" smtClean="0">
                <a:solidFill>
                  <a:schemeClr val="accent3">
                    <a:lumMod val="50000"/>
                  </a:schemeClr>
                </a:solidFill>
                <a:effectLst/>
                <a:latin typeface="Helvetica"/>
              </a:rPr>
              <a:t>Верховые сёла. Верховые болота (расположенные на водоразделах).</a:t>
            </a:r>
            <a:br>
              <a:rPr lang="ru-RU" b="0" i="1" dirty="0" smtClean="0">
                <a:solidFill>
                  <a:schemeClr val="accent3">
                    <a:lumMod val="50000"/>
                  </a:schemeClr>
                </a:solidFill>
                <a:effectLst/>
                <a:latin typeface="Helvetica"/>
              </a:rPr>
            </a:br>
            <a:r>
              <a:rPr lang="ru-RU" b="0" i="0" dirty="0" smtClean="0">
                <a:solidFill>
                  <a:srgbClr val="002060"/>
                </a:solidFill>
                <a:effectLst/>
                <a:latin typeface="Helvetica"/>
              </a:rPr>
              <a:t>3. ~, -ого, м. Человек, работающий на высоте (разг.). </a:t>
            </a:r>
            <a:r>
              <a:rPr lang="ru-RU" b="0" i="1" dirty="0" smtClean="0">
                <a:solidFill>
                  <a:schemeClr val="accent3">
                    <a:lumMod val="50000"/>
                  </a:schemeClr>
                </a:solidFill>
                <a:effectLst/>
                <a:latin typeface="Helvetica"/>
              </a:rPr>
              <a:t>В. на буровой вышке.</a:t>
            </a:r>
            <a:endParaRPr lang="ru-RU" b="0" i="1" dirty="0">
              <a:solidFill>
                <a:schemeClr val="accent3">
                  <a:lumMod val="50000"/>
                </a:schemeClr>
              </a:solidFill>
              <a:effectLst/>
              <a:latin typeface="Helvetica"/>
            </a:endParaRPr>
          </a:p>
        </p:txBody>
      </p:sp>
      <p:sp>
        <p:nvSpPr>
          <p:cNvPr id="6" name="Прямоугольник 5"/>
          <p:cNvSpPr/>
          <p:nvPr/>
        </p:nvSpPr>
        <p:spPr>
          <a:xfrm>
            <a:off x="0" y="393631"/>
            <a:ext cx="3314924" cy="59093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b="0" i="0" u="none" strike="noStrike" dirty="0" smtClean="0">
                <a:solidFill>
                  <a:srgbClr val="C00000"/>
                </a:solidFill>
                <a:effectLst/>
                <a:latin typeface="Arial"/>
              </a:rPr>
              <a:t>ВЕРХНИЙ</a:t>
            </a:r>
          </a:p>
          <a:p>
            <a:r>
              <a:rPr lang="ru-RU" b="0" i="0" dirty="0" smtClean="0">
                <a:solidFill>
                  <a:srgbClr val="002060"/>
                </a:solidFill>
                <a:effectLst/>
                <a:latin typeface="Helvetica"/>
              </a:rPr>
              <a:t>верхний прил. </a:t>
            </a:r>
          </a:p>
          <a:p>
            <a:r>
              <a:rPr lang="ru-RU" b="0" i="0" dirty="0" smtClean="0">
                <a:solidFill>
                  <a:srgbClr val="002060"/>
                </a:solidFill>
                <a:effectLst/>
                <a:latin typeface="Helvetica"/>
              </a:rPr>
              <a:t>1) Находящийся, расположенный в верху, на верху, сверху чего-л. (противоп.: нижний). </a:t>
            </a:r>
            <a:r>
              <a:rPr lang="ru-RU" b="0" i="1" dirty="0" smtClean="0">
                <a:solidFill>
                  <a:schemeClr val="accent5">
                    <a:lumMod val="50000"/>
                  </a:schemeClr>
                </a:solidFill>
                <a:effectLst/>
                <a:latin typeface="Helvetica"/>
              </a:rPr>
              <a:t>Верхняя книга</a:t>
            </a:r>
            <a:endParaRPr lang="ru-RU" b="0" i="0" dirty="0" smtClean="0">
              <a:solidFill>
                <a:srgbClr val="002060"/>
              </a:solidFill>
              <a:effectLst/>
              <a:latin typeface="Helvetica"/>
            </a:endParaRPr>
          </a:p>
          <a:p>
            <a:r>
              <a:rPr lang="ru-RU" b="0" i="0" dirty="0" smtClean="0">
                <a:solidFill>
                  <a:srgbClr val="002060"/>
                </a:solidFill>
                <a:effectLst/>
                <a:latin typeface="Helvetica"/>
              </a:rPr>
              <a:t>2) а) Близкий к истоку реки (противоп.: нижний). б) Расположенный в более высоких, возвышенных местах или в верховьях рек. </a:t>
            </a:r>
            <a:r>
              <a:rPr lang="ru-RU" b="0" i="1" dirty="0" smtClean="0">
                <a:solidFill>
                  <a:schemeClr val="accent5">
                    <a:lumMod val="50000"/>
                  </a:schemeClr>
                </a:solidFill>
                <a:effectLst/>
                <a:latin typeface="Helvetica"/>
              </a:rPr>
              <a:t>Верхние пороги.</a:t>
            </a:r>
          </a:p>
          <a:p>
            <a:r>
              <a:rPr lang="ru-RU" b="0" i="0" dirty="0" smtClean="0">
                <a:solidFill>
                  <a:srgbClr val="002060"/>
                </a:solidFill>
                <a:effectLst/>
                <a:latin typeface="Helvetica"/>
              </a:rPr>
              <a:t>3) Надеваемый поверх платья, костюма и т.п. (о пальто, плаще и т.п.). </a:t>
            </a:r>
            <a:r>
              <a:rPr lang="ru-RU" i="1" dirty="0" smtClean="0">
                <a:solidFill>
                  <a:schemeClr val="accent5">
                    <a:lumMod val="50000"/>
                  </a:schemeClr>
                </a:solidFill>
                <a:latin typeface="Helvetica"/>
              </a:rPr>
              <a:t>Верхняя одежда</a:t>
            </a:r>
            <a:endParaRPr lang="ru-RU" b="0" i="0" dirty="0" smtClean="0">
              <a:solidFill>
                <a:srgbClr val="002060"/>
              </a:solidFill>
              <a:effectLst/>
              <a:latin typeface="Helvetica"/>
            </a:endParaRPr>
          </a:p>
          <a:p>
            <a:r>
              <a:rPr lang="ru-RU" b="0" i="0" dirty="0" smtClean="0">
                <a:solidFill>
                  <a:srgbClr val="002060"/>
                </a:solidFill>
                <a:effectLst/>
                <a:latin typeface="Helvetica"/>
              </a:rPr>
              <a:t>4) Образующий высший предел диапазона какого-л. голоса или музыкального инструмента. </a:t>
            </a:r>
            <a:r>
              <a:rPr lang="ru-RU" b="0" i="1" dirty="0" smtClean="0">
                <a:solidFill>
                  <a:schemeClr val="accent5">
                    <a:lumMod val="50000"/>
                  </a:schemeClr>
                </a:solidFill>
                <a:effectLst/>
                <a:latin typeface="Helvetica"/>
              </a:rPr>
              <a:t>Верхние ноты</a:t>
            </a:r>
            <a:endParaRPr lang="ru-RU" b="0" i="0" dirty="0">
              <a:solidFill>
                <a:srgbClr val="002060"/>
              </a:solidFill>
              <a:effectLst/>
              <a:latin typeface="Helvetica"/>
            </a:endParaRPr>
          </a:p>
        </p:txBody>
      </p:sp>
      <p:sp>
        <p:nvSpPr>
          <p:cNvPr id="7" name="Прямоугольник 6"/>
          <p:cNvSpPr/>
          <p:nvPr/>
        </p:nvSpPr>
        <p:spPr>
          <a:xfrm>
            <a:off x="3314924" y="1916832"/>
            <a:ext cx="2481212" cy="28623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b="0" i="0" u="none" strike="noStrike" dirty="0" smtClean="0">
                <a:solidFill>
                  <a:srgbClr val="C00000"/>
                </a:solidFill>
                <a:effectLst/>
                <a:latin typeface="Arial"/>
              </a:rPr>
              <a:t>ВЕРХОВНЫЙ</a:t>
            </a:r>
          </a:p>
          <a:p>
            <a:r>
              <a:rPr lang="ru-RU" b="0" i="0" dirty="0" smtClean="0">
                <a:solidFill>
                  <a:schemeClr val="accent3">
                    <a:lumMod val="50000"/>
                  </a:schemeClr>
                </a:solidFill>
                <a:effectLst/>
                <a:latin typeface="Helvetica"/>
              </a:rPr>
              <a:t>верховный прил. </a:t>
            </a:r>
          </a:p>
          <a:p>
            <a:r>
              <a:rPr lang="ru-RU" b="0" i="0" dirty="0" smtClean="0">
                <a:solidFill>
                  <a:schemeClr val="accent3">
                    <a:lumMod val="50000"/>
                  </a:schemeClr>
                </a:solidFill>
                <a:effectLst/>
                <a:latin typeface="Helvetica"/>
              </a:rPr>
              <a:t>1) а) Высший, главный. </a:t>
            </a:r>
          </a:p>
          <a:p>
            <a:r>
              <a:rPr lang="ru-RU" b="0" i="0" dirty="0" smtClean="0">
                <a:solidFill>
                  <a:schemeClr val="accent3">
                    <a:lumMod val="50000"/>
                  </a:schemeClr>
                </a:solidFill>
                <a:effectLst/>
                <a:latin typeface="Helvetica"/>
              </a:rPr>
              <a:t>б) Стоящий во главе чего-</a:t>
            </a:r>
            <a:r>
              <a:rPr lang="ru-RU" b="0" i="0" dirty="0" err="1" smtClean="0">
                <a:solidFill>
                  <a:schemeClr val="accent3">
                    <a:lumMod val="50000"/>
                  </a:schemeClr>
                </a:solidFill>
                <a:effectLst/>
                <a:latin typeface="Helvetica"/>
              </a:rPr>
              <a:t>л.</a:t>
            </a:r>
            <a:r>
              <a:rPr lang="ru-RU" b="0" i="1" dirty="0" err="1" smtClean="0">
                <a:solidFill>
                  <a:schemeClr val="accent3">
                    <a:lumMod val="50000"/>
                  </a:schemeClr>
                </a:solidFill>
                <a:effectLst/>
                <a:latin typeface="Helvetica"/>
              </a:rPr>
              <a:t>Верховный</a:t>
            </a:r>
            <a:r>
              <a:rPr lang="ru-RU" b="0" i="1" dirty="0" smtClean="0">
                <a:solidFill>
                  <a:schemeClr val="accent3">
                    <a:lumMod val="50000"/>
                  </a:schemeClr>
                </a:solidFill>
                <a:effectLst/>
                <a:latin typeface="Helvetica"/>
              </a:rPr>
              <a:t> главнокомандующий</a:t>
            </a:r>
            <a:r>
              <a:rPr lang="ru-RU" b="0" i="0" dirty="0" smtClean="0">
                <a:solidFill>
                  <a:schemeClr val="accent3">
                    <a:lumMod val="50000"/>
                  </a:schemeClr>
                </a:solidFill>
                <a:effectLst/>
                <a:latin typeface="Helvetica"/>
              </a:rPr>
              <a:t> 2) Первый по званию, чину. </a:t>
            </a:r>
            <a:r>
              <a:rPr lang="ru-RU" b="0" i="1" dirty="0" smtClean="0">
                <a:solidFill>
                  <a:schemeClr val="accent3">
                    <a:lumMod val="50000"/>
                  </a:schemeClr>
                </a:solidFill>
                <a:effectLst/>
                <a:latin typeface="Helvetica"/>
              </a:rPr>
              <a:t>Верховный жрец</a:t>
            </a:r>
            <a:endParaRPr lang="ru-RU" b="0" i="1" dirty="0">
              <a:solidFill>
                <a:schemeClr val="accent3">
                  <a:lumMod val="50000"/>
                </a:schemeClr>
              </a:solidFill>
              <a:effectLst/>
              <a:latin typeface="Helvetica"/>
            </a:endParaRPr>
          </a:p>
        </p:txBody>
      </p:sp>
      <p:sp>
        <p:nvSpPr>
          <p:cNvPr id="2" name="Нижний колонтитул 1"/>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96381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07777"/>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ru-RU" sz="1400" b="1" dirty="0">
                <a:solidFill>
                  <a:srgbClr val="FF0000"/>
                </a:solidFill>
              </a:rPr>
              <a:t>Памятливый – памятный </a:t>
            </a:r>
          </a:p>
        </p:txBody>
      </p:sp>
      <p:sp>
        <p:nvSpPr>
          <p:cNvPr id="3" name="Прямоугольник 2"/>
          <p:cNvSpPr/>
          <p:nvPr/>
        </p:nvSpPr>
        <p:spPr>
          <a:xfrm>
            <a:off x="323528" y="428152"/>
            <a:ext cx="8496944" cy="1068819"/>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0"/>
              </a:spcAft>
            </a:pPr>
            <a:r>
              <a:rPr lang="ru-RU" sz="1400" b="1" dirty="0">
                <a:solidFill>
                  <a:srgbClr val="FF0000"/>
                </a:solidFill>
                <a:latin typeface="Calibri"/>
                <a:ea typeface="Calibri"/>
                <a:cs typeface="Times New Roman"/>
              </a:rPr>
              <a:t>Памятливый</a:t>
            </a:r>
            <a:r>
              <a:rPr lang="ru-RU" sz="1400" dirty="0">
                <a:latin typeface="Calibri"/>
                <a:ea typeface="Calibri"/>
                <a:cs typeface="Times New Roman"/>
              </a:rPr>
              <a:t>. Обладающий хорошей памятью, способный легко запо­минать, имеющий особенную склонность к запоминанию. </a:t>
            </a:r>
            <a:r>
              <a:rPr lang="ru-RU" sz="1400" i="1" dirty="0" smtClean="0">
                <a:latin typeface="Calibri"/>
                <a:ea typeface="Calibri"/>
                <a:cs typeface="Times New Roman"/>
              </a:rPr>
              <a:t>Памятливый </a:t>
            </a:r>
            <a:r>
              <a:rPr lang="ru-RU" sz="1400" i="1" dirty="0">
                <a:latin typeface="Calibri"/>
                <a:ea typeface="Calibri"/>
                <a:cs typeface="Times New Roman"/>
              </a:rPr>
              <a:t>человек, студент, собеседник, </a:t>
            </a:r>
            <a:r>
              <a:rPr lang="ru-RU" sz="1400" i="1" dirty="0" smtClean="0">
                <a:latin typeface="Calibri"/>
                <a:ea typeface="Calibri"/>
                <a:cs typeface="Times New Roman"/>
              </a:rPr>
              <a:t>рассказчик.</a:t>
            </a:r>
          </a:p>
          <a:p>
            <a:pPr>
              <a:lnSpc>
                <a:spcPct val="115000"/>
              </a:lnSpc>
              <a:spcAft>
                <a:spcPts val="0"/>
              </a:spcAft>
            </a:pPr>
            <a:r>
              <a:rPr lang="ru-RU" sz="1400" b="1" dirty="0" smtClean="0">
                <a:solidFill>
                  <a:srgbClr val="FF0000"/>
                </a:solidFill>
                <a:latin typeface="Calibri"/>
                <a:ea typeface="Calibri"/>
                <a:cs typeface="Times New Roman"/>
              </a:rPr>
              <a:t>Памятный</a:t>
            </a:r>
            <a:r>
              <a:rPr lang="ru-RU" sz="1400" b="1" dirty="0">
                <a:solidFill>
                  <a:srgbClr val="FF0000"/>
                </a:solidFill>
                <a:latin typeface="Calibri"/>
                <a:ea typeface="Calibri"/>
                <a:cs typeface="Times New Roman"/>
              </a:rPr>
              <a:t>. </a:t>
            </a:r>
            <a:r>
              <a:rPr lang="ru-RU" sz="1400" dirty="0">
                <a:latin typeface="Calibri"/>
                <a:ea typeface="Calibri"/>
                <a:cs typeface="Times New Roman"/>
              </a:rPr>
              <a:t> 1. Сохранившийся в памяти, незабываемый</a:t>
            </a:r>
            <a:r>
              <a:rPr lang="ru-RU" sz="1400" dirty="0" smtClean="0">
                <a:latin typeface="Calibri"/>
                <a:ea typeface="Calibri"/>
                <a:cs typeface="Times New Roman"/>
              </a:rPr>
              <a:t>.</a:t>
            </a:r>
            <a:r>
              <a:rPr lang="ru-RU" sz="1400" i="1" dirty="0" smtClean="0">
                <a:latin typeface="Calibri"/>
                <a:ea typeface="Calibri"/>
                <a:cs typeface="Times New Roman"/>
              </a:rPr>
              <a:t> Памятный день</a:t>
            </a:r>
          </a:p>
          <a:p>
            <a:pPr>
              <a:lnSpc>
                <a:spcPct val="115000"/>
              </a:lnSpc>
              <a:spcAft>
                <a:spcPts val="0"/>
              </a:spcAft>
            </a:pPr>
            <a:r>
              <a:rPr lang="ru-RU" sz="1400" dirty="0" smtClean="0">
                <a:latin typeface="Calibri"/>
                <a:ea typeface="Calibri"/>
                <a:cs typeface="Times New Roman"/>
              </a:rPr>
              <a:t> </a:t>
            </a:r>
            <a:r>
              <a:rPr lang="ru-RU" sz="1400" dirty="0">
                <a:latin typeface="Calibri"/>
                <a:ea typeface="Calibri"/>
                <a:cs typeface="Times New Roman"/>
              </a:rPr>
              <a:t>2. только полн. ф. Служащий для справок, записей, для сохранения чего-либо в памяти</a:t>
            </a:r>
            <a:r>
              <a:rPr lang="ru-RU" sz="1400" dirty="0" smtClean="0">
                <a:latin typeface="Calibri"/>
                <a:ea typeface="Calibri"/>
                <a:cs typeface="Times New Roman"/>
              </a:rPr>
              <a:t>. </a:t>
            </a:r>
            <a:r>
              <a:rPr lang="ru-RU" sz="1400" i="1" dirty="0" smtClean="0">
                <a:latin typeface="Calibri"/>
                <a:ea typeface="Calibri"/>
                <a:cs typeface="Times New Roman"/>
              </a:rPr>
              <a:t>Памятный список</a:t>
            </a:r>
            <a:endParaRPr lang="ru-RU" sz="1400" dirty="0">
              <a:latin typeface="Calibri"/>
              <a:ea typeface="Calibri"/>
              <a:cs typeface="Times New Roman"/>
            </a:endParaRPr>
          </a:p>
        </p:txBody>
      </p:sp>
      <p:sp>
        <p:nvSpPr>
          <p:cNvPr id="4" name="Прямоугольник 3"/>
          <p:cNvSpPr/>
          <p:nvPr/>
        </p:nvSpPr>
        <p:spPr>
          <a:xfrm>
            <a:off x="341963" y="1628800"/>
            <a:ext cx="6534472" cy="30777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1400" b="1" dirty="0">
                <a:solidFill>
                  <a:srgbClr val="FF0000"/>
                </a:solidFill>
              </a:rPr>
              <a:t>Переходный – переходящий – преходящий </a:t>
            </a:r>
          </a:p>
        </p:txBody>
      </p:sp>
      <p:sp>
        <p:nvSpPr>
          <p:cNvPr id="5" name="Прямоугольник 4"/>
          <p:cNvSpPr/>
          <p:nvPr/>
        </p:nvSpPr>
        <p:spPr>
          <a:xfrm>
            <a:off x="355563" y="2060848"/>
            <a:ext cx="8838741"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400" b="1" dirty="0">
                <a:solidFill>
                  <a:srgbClr val="FF0000"/>
                </a:solidFill>
                <a:latin typeface="Calibri" panose="020F0502020204030204" pitchFamily="34" charset="0"/>
                <a:cs typeface="Calibri" panose="020F0502020204030204" pitchFamily="34" charset="0"/>
              </a:rPr>
              <a:t>ПЕРЕХО́ДНЫЙ</a:t>
            </a:r>
            <a:r>
              <a:rPr lang="ru-RU" sz="1400" dirty="0">
                <a:latin typeface="Calibri" panose="020F0502020204030204" pitchFamily="34" charset="0"/>
                <a:cs typeface="Calibri" panose="020F0502020204030204" pitchFamily="34" charset="0"/>
              </a:rPr>
              <a:t>, переходная, переходное.</a:t>
            </a:r>
          </a:p>
          <a:p>
            <a:r>
              <a:rPr lang="ru-RU" sz="1400" dirty="0">
                <a:latin typeface="Calibri" panose="020F0502020204030204" pitchFamily="34" charset="0"/>
                <a:cs typeface="Calibri" panose="020F0502020204030204" pitchFamily="34" charset="0"/>
              </a:rPr>
              <a:t>1. Служащий для перехода куда-нибудь. </a:t>
            </a:r>
            <a:r>
              <a:rPr lang="ru-RU" sz="1400" i="1" dirty="0">
                <a:latin typeface="Calibri" panose="020F0502020204030204" pitchFamily="34" charset="0"/>
                <a:cs typeface="Calibri" panose="020F0502020204030204" pitchFamily="34" charset="0"/>
              </a:rPr>
              <a:t>Переходный экзамен.</a:t>
            </a:r>
          </a:p>
          <a:p>
            <a:r>
              <a:rPr lang="ru-RU" sz="1400" dirty="0">
                <a:latin typeface="Calibri" panose="020F0502020204030204" pitchFamily="34" charset="0"/>
                <a:cs typeface="Calibri" panose="020F0502020204030204" pitchFamily="34" charset="0"/>
              </a:rPr>
              <a:t>2. прил. к переход в 4 знач., заключающий в себе переход от одного состояния чего-нибудь к другому, промежуточный. </a:t>
            </a:r>
            <a:r>
              <a:rPr lang="ru-RU" sz="1400" i="1" dirty="0">
                <a:latin typeface="Calibri" panose="020F0502020204030204" pitchFamily="34" charset="0"/>
                <a:cs typeface="Calibri" panose="020F0502020204030204" pitchFamily="34" charset="0"/>
              </a:rPr>
              <a:t>«…Мы уже вышли из переходного периода в старом его смысле, вступив в период прямого и развернутого социалистического строительства по всему фронту.» Сталин (1930 г.). Переходная стадия. Переходный возраст. Говоры, переходные от северных к южнорусским.</a:t>
            </a:r>
          </a:p>
          <a:p>
            <a:r>
              <a:rPr lang="ru-RU" sz="1400" dirty="0">
                <a:latin typeface="Calibri" panose="020F0502020204030204" pitchFamily="34" charset="0"/>
                <a:cs typeface="Calibri" panose="020F0502020204030204" pitchFamily="34" charset="0"/>
              </a:rPr>
              <a:t>3. О глаголе: требующий после себя дополнения в винительном падеже, напр. читать что-нибудь, любить кого-нибудь, строить что-нибудь (грам.).</a:t>
            </a:r>
          </a:p>
        </p:txBody>
      </p:sp>
      <p:sp>
        <p:nvSpPr>
          <p:cNvPr id="6" name="Прямоугольник 5"/>
          <p:cNvSpPr/>
          <p:nvPr/>
        </p:nvSpPr>
        <p:spPr>
          <a:xfrm>
            <a:off x="305259" y="3914696"/>
            <a:ext cx="8838741" cy="160043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400" b="1" dirty="0">
                <a:solidFill>
                  <a:srgbClr val="FF0000"/>
                </a:solidFill>
                <a:latin typeface="Calibri" panose="020F0502020204030204" pitchFamily="34" charset="0"/>
                <a:cs typeface="Calibri" panose="020F0502020204030204" pitchFamily="34" charset="0"/>
              </a:rPr>
              <a:t>ПЕРЕХОДЯ́ЩИЙ</a:t>
            </a:r>
            <a:r>
              <a:rPr lang="ru-RU" sz="1400" dirty="0">
                <a:latin typeface="Calibri" panose="020F0502020204030204" pitchFamily="34" charset="0"/>
                <a:cs typeface="Calibri" panose="020F0502020204030204" pitchFamily="34" charset="0"/>
              </a:rPr>
              <a:t>, переходящая, переходящее.</a:t>
            </a:r>
          </a:p>
          <a:p>
            <a:r>
              <a:rPr lang="ru-RU" sz="1400" dirty="0">
                <a:latin typeface="Calibri" panose="020F0502020204030204" pitchFamily="34" charset="0"/>
                <a:cs typeface="Calibri" panose="020F0502020204030204" pitchFamily="34" charset="0"/>
              </a:rPr>
              <a:t>1. </a:t>
            </a:r>
            <a:r>
              <a:rPr lang="ru-RU" sz="1400" dirty="0" err="1">
                <a:latin typeface="Calibri" panose="020F0502020204030204" pitchFamily="34" charset="0"/>
                <a:cs typeface="Calibri" panose="020F0502020204030204" pitchFamily="34" charset="0"/>
              </a:rPr>
              <a:t>прич</a:t>
            </a:r>
            <a:r>
              <a:rPr lang="ru-RU" sz="1400" dirty="0">
                <a:latin typeface="Calibri" panose="020F0502020204030204" pitchFamily="34" charset="0"/>
                <a:cs typeface="Calibri" panose="020F0502020204030204" pitchFamily="34" charset="0"/>
              </a:rPr>
              <a:t>. действ. наст. </a:t>
            </a:r>
            <a:r>
              <a:rPr lang="ru-RU" sz="1400" dirty="0" err="1">
                <a:latin typeface="Calibri" panose="020F0502020204030204" pitchFamily="34" charset="0"/>
                <a:cs typeface="Calibri" panose="020F0502020204030204" pitchFamily="34" charset="0"/>
              </a:rPr>
              <a:t>вр</a:t>
            </a:r>
            <a:r>
              <a:rPr lang="ru-RU" sz="1400" dirty="0">
                <a:latin typeface="Calibri" panose="020F0502020204030204" pitchFamily="34" charset="0"/>
                <a:cs typeface="Calibri" panose="020F0502020204030204" pitchFamily="34" charset="0"/>
              </a:rPr>
              <a:t>. от переходить1.</a:t>
            </a:r>
          </a:p>
          <a:p>
            <a:r>
              <a:rPr lang="ru-RU" sz="1400" dirty="0">
                <a:latin typeface="Calibri" panose="020F0502020204030204" pitchFamily="34" charset="0"/>
                <a:cs typeface="Calibri" panose="020F0502020204030204" pitchFamily="34" charset="0"/>
              </a:rPr>
              <a:t>2. Достающийся, вручаемый поочередно выигравшим, завоевавшим первенство (спорт.). </a:t>
            </a:r>
            <a:r>
              <a:rPr lang="ru-RU" sz="1400" i="1" dirty="0">
                <a:latin typeface="Calibri" panose="020F0502020204030204" pitchFamily="34" charset="0"/>
                <a:cs typeface="Calibri" panose="020F0502020204030204" pitchFamily="34" charset="0"/>
              </a:rPr>
              <a:t>Переходящий приз. Переходящий кубок. Переходящее знамя.</a:t>
            </a:r>
          </a:p>
          <a:p>
            <a:r>
              <a:rPr lang="ru-RU" sz="1400" dirty="0">
                <a:latin typeface="Calibri" panose="020F0502020204030204" pitchFamily="34" charset="0"/>
                <a:cs typeface="Calibri" panose="020F0502020204030204" pitchFamily="34" charset="0"/>
              </a:rPr>
              <a:t>3. Перемежающийся, сменяющийся от времени до времени чем-нибудь другим (спец.). Переходящие дожди.</a:t>
            </a:r>
          </a:p>
          <a:p>
            <a:r>
              <a:rPr lang="ru-RU" sz="1400" dirty="0">
                <a:latin typeface="Calibri" panose="020F0502020204030204" pitchFamily="34" charset="0"/>
                <a:cs typeface="Calibri" panose="020F0502020204030204" pitchFamily="34" charset="0"/>
              </a:rPr>
              <a:t>4. Такой, который перечисляется на следующий операционный год (торг. фин. бух.). </a:t>
            </a:r>
            <a:r>
              <a:rPr lang="ru-RU" sz="1400" i="1" dirty="0">
                <a:latin typeface="Calibri" panose="020F0502020204030204" pitchFamily="34" charset="0"/>
                <a:cs typeface="Calibri" panose="020F0502020204030204" pitchFamily="34" charset="0"/>
              </a:rPr>
              <a:t>Переходящие остатки. Переходящие суммы.</a:t>
            </a:r>
          </a:p>
        </p:txBody>
      </p:sp>
      <p:sp>
        <p:nvSpPr>
          <p:cNvPr id="7" name="Прямоугольник 6"/>
          <p:cNvSpPr/>
          <p:nvPr/>
        </p:nvSpPr>
        <p:spPr>
          <a:xfrm>
            <a:off x="303994" y="5661248"/>
            <a:ext cx="8660493"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400" b="1" dirty="0" smtClean="0">
                <a:solidFill>
                  <a:srgbClr val="FF0000"/>
                </a:solidFill>
              </a:rPr>
              <a:t>Преходящий.  </a:t>
            </a:r>
            <a:r>
              <a:rPr lang="ru-RU" sz="1400" dirty="0"/>
              <a:t>Такой, который быстро проходит; временный, недолговечный. П-</a:t>
            </a:r>
            <a:r>
              <a:rPr lang="ru-RU" sz="1400" dirty="0" err="1"/>
              <a:t>ие</a:t>
            </a:r>
            <a:r>
              <a:rPr lang="ru-RU" sz="1400" dirty="0"/>
              <a:t> нужды, горести, заботы. В жизни всё преходяще.</a:t>
            </a:r>
          </a:p>
        </p:txBody>
      </p:sp>
      <p:sp>
        <p:nvSpPr>
          <p:cNvPr id="8" name="Нижний колонтитул 7"/>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37451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circle(in)">
                                      <p:cBhvr>
                                        <p:cTn id="2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5688632"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Песочный – песчаный </a:t>
            </a:r>
          </a:p>
        </p:txBody>
      </p:sp>
      <p:sp>
        <p:nvSpPr>
          <p:cNvPr id="3" name="Прямоугольник 2"/>
          <p:cNvSpPr/>
          <p:nvPr/>
        </p:nvSpPr>
        <p:spPr>
          <a:xfrm>
            <a:off x="323528" y="620688"/>
            <a:ext cx="8496944" cy="4154984"/>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400" b="1" dirty="0">
                <a:solidFill>
                  <a:srgbClr val="FF0000"/>
                </a:solidFill>
                <a:latin typeface="Georgia"/>
              </a:rPr>
              <a:t>Песочный</a:t>
            </a:r>
            <a:r>
              <a:rPr lang="ru-RU" sz="2400" dirty="0">
                <a:solidFill>
                  <a:srgbClr val="333333"/>
                </a:solidFill>
                <a:latin typeface="Georgia"/>
              </a:rPr>
              <a:t> . 1. Прил. к песок; содержащий в себе песок; из песка. Песочные ванны. Песочный </a:t>
            </a:r>
            <a:r>
              <a:rPr lang="ru-RU" sz="2400" dirty="0" smtClean="0">
                <a:solidFill>
                  <a:srgbClr val="333333"/>
                </a:solidFill>
                <a:latin typeface="Georgia"/>
              </a:rPr>
              <a:t>прибор. </a:t>
            </a:r>
            <a:r>
              <a:rPr lang="ru-RU" sz="2400" dirty="0">
                <a:solidFill>
                  <a:srgbClr val="333333"/>
                </a:solidFill>
                <a:latin typeface="Georgia"/>
              </a:rPr>
              <a:t>Песочные часы (употребляемый для измерения небольших единиц времени, напр. при медицинских процедурах, прибор, в к-ром из одного сообщающегося сосуда в другой в течение определенного промежутка пересыпается песок). 2. Цвета песка (разг.). Песочное пальто. 3. Приготовленный из сухого рассыпчатого теста (</a:t>
            </a:r>
            <a:r>
              <a:rPr lang="ru-RU" sz="2400" dirty="0" err="1">
                <a:solidFill>
                  <a:srgbClr val="333333"/>
                </a:solidFill>
                <a:latin typeface="Georgia"/>
              </a:rPr>
              <a:t>кулин</a:t>
            </a:r>
            <a:r>
              <a:rPr lang="ru-RU" sz="2400" dirty="0">
                <a:solidFill>
                  <a:srgbClr val="333333"/>
                </a:solidFill>
                <a:latin typeface="Georgia"/>
              </a:rPr>
              <a:t>.). Песочное пирожное. </a:t>
            </a:r>
            <a:endParaRPr lang="ru-RU" sz="2400" dirty="0" smtClean="0">
              <a:solidFill>
                <a:srgbClr val="333333"/>
              </a:solidFill>
              <a:latin typeface="Georgia"/>
            </a:endParaRPr>
          </a:p>
          <a:p>
            <a:r>
              <a:rPr lang="ru-RU" sz="2400" b="1" dirty="0" smtClean="0">
                <a:solidFill>
                  <a:srgbClr val="FF0000"/>
                </a:solidFill>
                <a:latin typeface="Georgia"/>
              </a:rPr>
              <a:t>Песчаный</a:t>
            </a:r>
            <a:r>
              <a:rPr lang="ru-RU" sz="2400" b="1" dirty="0">
                <a:solidFill>
                  <a:srgbClr val="FF0000"/>
                </a:solidFill>
                <a:latin typeface="Georgia"/>
              </a:rPr>
              <a:t>.  </a:t>
            </a:r>
            <a:r>
              <a:rPr lang="ru-RU" sz="2400" dirty="0">
                <a:solidFill>
                  <a:srgbClr val="333333"/>
                </a:solidFill>
                <a:latin typeface="Georgia"/>
              </a:rPr>
              <a:t>Состоящий из песка, покрытый песком. Песчаный берег.</a:t>
            </a:r>
            <a:endParaRPr lang="ru-RU" sz="2400" b="0" i="0" dirty="0">
              <a:solidFill>
                <a:srgbClr val="333333"/>
              </a:solidFill>
              <a:effectLst/>
              <a:latin typeface="Georgi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8657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Поместить(-</a:t>
            </a:r>
            <a:r>
              <a:rPr lang="ru-RU" b="1" dirty="0" err="1">
                <a:solidFill>
                  <a:srgbClr val="FF0000"/>
                </a:solidFill>
              </a:rPr>
              <a:t>ся</a:t>
            </a:r>
            <a:r>
              <a:rPr lang="ru-RU" b="1" dirty="0">
                <a:solidFill>
                  <a:srgbClr val="FF0000"/>
                </a:solidFill>
              </a:rPr>
              <a:t>) – разместить(-</a:t>
            </a:r>
            <a:r>
              <a:rPr lang="ru-RU" b="1" dirty="0" err="1">
                <a:solidFill>
                  <a:srgbClr val="FF0000"/>
                </a:solidFill>
              </a:rPr>
              <a:t>ся</a:t>
            </a:r>
            <a:r>
              <a:rPr lang="ru-RU" b="1" dirty="0">
                <a:solidFill>
                  <a:srgbClr val="FF0000"/>
                </a:solidFill>
              </a:rPr>
              <a:t>) – уместить(-</a:t>
            </a:r>
            <a:r>
              <a:rPr lang="ru-RU" b="1" dirty="0" err="1">
                <a:solidFill>
                  <a:srgbClr val="FF0000"/>
                </a:solidFill>
              </a:rPr>
              <a:t>ся</a:t>
            </a:r>
            <a:r>
              <a:rPr lang="ru-RU" b="1" dirty="0">
                <a:solidFill>
                  <a:srgbClr val="FF0000"/>
                </a:solidFill>
              </a:rPr>
              <a:t>) </a:t>
            </a:r>
          </a:p>
        </p:txBody>
      </p:sp>
      <p:sp>
        <p:nvSpPr>
          <p:cNvPr id="3" name="Прямоугольник 2"/>
          <p:cNvSpPr/>
          <p:nvPr/>
        </p:nvSpPr>
        <p:spPr>
          <a:xfrm>
            <a:off x="323528" y="620688"/>
            <a:ext cx="8496944" cy="5734647"/>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000" b="1" dirty="0">
                <a:solidFill>
                  <a:srgbClr val="FF0000"/>
                </a:solidFill>
                <a:latin typeface="Calibri"/>
                <a:ea typeface="Calibri"/>
                <a:cs typeface="Times New Roman"/>
              </a:rPr>
              <a:t>Поместиться.</a:t>
            </a:r>
            <a:r>
              <a:rPr lang="ru-RU" sz="2000" dirty="0">
                <a:latin typeface="Calibri"/>
                <a:ea typeface="Calibri"/>
                <a:cs typeface="Times New Roman"/>
              </a:rPr>
              <a:t> 1. Найти себе достаточно места; уместиться. </a:t>
            </a:r>
            <a:r>
              <a:rPr lang="ru-RU" sz="2000" i="1" dirty="0">
                <a:latin typeface="Calibri"/>
                <a:ea typeface="Calibri"/>
                <a:cs typeface="Times New Roman"/>
              </a:rPr>
              <a:t>В кастрюле поместилось три литра воды. В сумке поместилось много вещей. Все книги поместились на полке. Собравшиеся поместились в актовом зале. В книге поместилось много рисунков. В одном автобусе всем экскурсантам не поместиться.</a:t>
            </a:r>
            <a:r>
              <a:rPr lang="ru-RU" sz="2000" dirty="0">
                <a:latin typeface="Calibri"/>
                <a:ea typeface="Calibri"/>
                <a:cs typeface="Times New Roman"/>
              </a:rPr>
              <a:t>2. Расположиться в каком-л. месте, занять помещение, иметь где-л. местонахождение (о предприятии, учреждении и т.п.). </a:t>
            </a:r>
            <a:r>
              <a:rPr lang="ru-RU" sz="2000" i="1" dirty="0">
                <a:latin typeface="Calibri"/>
                <a:ea typeface="Calibri"/>
                <a:cs typeface="Times New Roman"/>
              </a:rPr>
              <a:t>Библиотека поместилась в новом доме на первом этаже. Выставка поместилась в центральном зале. Администрация поместилась в новом корпусе. //</a:t>
            </a:r>
            <a:r>
              <a:rPr lang="ru-RU" sz="2000" dirty="0">
                <a:latin typeface="Calibri"/>
                <a:ea typeface="Calibri"/>
                <a:cs typeface="Times New Roman"/>
              </a:rPr>
              <a:t> ... – </a:t>
            </a:r>
            <a:r>
              <a:rPr lang="ru-RU" sz="2000" b="1" dirty="0">
                <a:solidFill>
                  <a:srgbClr val="FF0000"/>
                </a:solidFill>
                <a:latin typeface="Calibri"/>
                <a:ea typeface="Calibri"/>
                <a:cs typeface="Times New Roman"/>
              </a:rPr>
              <a:t>Разместиться.</a:t>
            </a:r>
            <a:r>
              <a:rPr lang="ru-RU" sz="2000" dirty="0">
                <a:latin typeface="Calibri"/>
                <a:ea typeface="Calibri"/>
                <a:cs typeface="Times New Roman"/>
              </a:rPr>
              <a:t>  Занять, найти для себя место; расположиться, поместиться.     || Сесть, лечь. || Занять собой какое-л. место, пространство. –</a:t>
            </a:r>
            <a:r>
              <a:rPr lang="ru-RU" sz="2000" b="1" dirty="0">
                <a:solidFill>
                  <a:srgbClr val="FF0000"/>
                </a:solidFill>
                <a:latin typeface="Calibri"/>
                <a:ea typeface="Calibri"/>
                <a:cs typeface="Times New Roman"/>
              </a:rPr>
              <a:t>Уместиться.</a:t>
            </a:r>
            <a:r>
              <a:rPr lang="ru-RU" sz="2000" dirty="0">
                <a:latin typeface="Calibri"/>
                <a:ea typeface="Calibri"/>
                <a:cs typeface="Times New Roman"/>
              </a:rPr>
              <a:t>       1. Уложиться, поместиться полностью в чём-л., где-л. </a:t>
            </a:r>
            <a:r>
              <a:rPr lang="ru-RU" sz="2000" i="1" dirty="0">
                <a:latin typeface="Calibri"/>
                <a:ea typeface="Calibri"/>
                <a:cs typeface="Times New Roman"/>
              </a:rPr>
              <a:t>Книги уместились на полке. Котята уместились в корзине. </a:t>
            </a:r>
            <a:r>
              <a:rPr lang="ru-RU" sz="2000" dirty="0">
                <a:latin typeface="Calibri"/>
                <a:ea typeface="Calibri"/>
                <a:cs typeface="Times New Roman"/>
              </a:rPr>
              <a:t>// Уложиться в какой-л. ограниченный объём (о содержании чего-л.). </a:t>
            </a:r>
            <a:r>
              <a:rPr lang="ru-RU" sz="2000" i="1" dirty="0">
                <a:latin typeface="Calibri"/>
                <a:ea typeface="Calibri"/>
                <a:cs typeface="Times New Roman"/>
              </a:rPr>
              <a:t>Рассказ уместился в полчаса. Содержание докладной записки уместилось на двух страницах.</a:t>
            </a:r>
            <a:r>
              <a:rPr lang="ru-RU" sz="2000" dirty="0">
                <a:latin typeface="Calibri"/>
                <a:ea typeface="Calibri"/>
                <a:cs typeface="Times New Roman"/>
              </a:rPr>
              <a:t>2. Разместиться на каком-л. месте, расположиться, устроиться. У. на диване. Удобно у. за столом.</a:t>
            </a:r>
            <a:endParaRPr lang="ru-RU" sz="2000" dirty="0">
              <a:effectLst/>
              <a:latin typeface="Calibri"/>
              <a:ea typeface="Calibri"/>
              <a:cs typeface="Times New Roman"/>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30826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smtClean="0">
                <a:solidFill>
                  <a:srgbClr val="FF0000"/>
                </a:solidFill>
              </a:rPr>
              <a:t>Поместный - помещичий</a:t>
            </a:r>
            <a:endParaRPr lang="ru-RU" b="1" dirty="0">
              <a:solidFill>
                <a:srgbClr val="FF0000"/>
              </a:solidFill>
            </a:endParaRPr>
          </a:p>
        </p:txBody>
      </p:sp>
      <p:sp>
        <p:nvSpPr>
          <p:cNvPr id="3" name="Прямоугольник 2"/>
          <p:cNvSpPr/>
          <p:nvPr/>
        </p:nvSpPr>
        <p:spPr>
          <a:xfrm>
            <a:off x="323528" y="620688"/>
            <a:ext cx="8496944" cy="5940088"/>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2000" b="1" dirty="0">
                <a:solidFill>
                  <a:srgbClr val="0000CD"/>
                </a:solidFill>
                <a:latin typeface="Helvetica"/>
              </a:rPr>
              <a:t>1.</a:t>
            </a:r>
            <a:r>
              <a:rPr lang="ru-RU" sz="2000" b="1" dirty="0">
                <a:solidFill>
                  <a:srgbClr val="FF0000"/>
                </a:solidFill>
                <a:latin typeface="Helvetica"/>
              </a:rPr>
              <a:t>ПОМЕ́СТНЫЙ</a:t>
            </a:r>
            <a:r>
              <a:rPr lang="ru-RU" sz="2000" baseline="30000" dirty="0">
                <a:solidFill>
                  <a:srgbClr val="000000"/>
                </a:solidFill>
                <a:latin typeface="Helvetica"/>
              </a:rPr>
              <a:t>1</a:t>
            </a:r>
            <a:r>
              <a:rPr lang="ru-RU" sz="2000" dirty="0">
                <a:solidFill>
                  <a:srgbClr val="000000"/>
                </a:solidFill>
                <a:latin typeface="Helvetica"/>
              </a:rPr>
              <a:t> [</a:t>
            </a:r>
            <a:r>
              <a:rPr lang="ru-RU" sz="2000" dirty="0" err="1">
                <a:solidFill>
                  <a:srgbClr val="000000"/>
                </a:solidFill>
                <a:latin typeface="Helvetica"/>
              </a:rPr>
              <a:t>сн</a:t>
            </a:r>
            <a:r>
              <a:rPr lang="ru-RU" sz="2000" dirty="0">
                <a:solidFill>
                  <a:srgbClr val="000000"/>
                </a:solidFill>
                <a:latin typeface="Helvetica"/>
              </a:rPr>
              <a:t>], поместная, поместное (</a:t>
            </a:r>
            <a:r>
              <a:rPr lang="ru-RU" sz="2000" u="sng" dirty="0">
                <a:solidFill>
                  <a:srgbClr val="5F5DB7"/>
                </a:solidFill>
                <a:latin typeface="Helvetica"/>
                <a:hlinkClick r:id="rId2"/>
              </a:rPr>
              <a:t>ист.</a:t>
            </a:r>
            <a:r>
              <a:rPr lang="ru-RU" sz="2000" dirty="0">
                <a:solidFill>
                  <a:srgbClr val="000000"/>
                </a:solidFill>
                <a:latin typeface="Helvetica"/>
              </a:rPr>
              <a:t>). прил. </a:t>
            </a:r>
            <a:r>
              <a:rPr lang="ru-RU" sz="2000" i="1" dirty="0">
                <a:solidFill>
                  <a:srgbClr val="000000"/>
                </a:solidFill>
                <a:latin typeface="Helvetica"/>
              </a:rPr>
              <a:t>к</a:t>
            </a:r>
            <a:r>
              <a:rPr lang="ru-RU" sz="2000" dirty="0">
                <a:solidFill>
                  <a:srgbClr val="000000"/>
                </a:solidFill>
                <a:latin typeface="Helvetica"/>
              </a:rPr>
              <a:t> </a:t>
            </a:r>
            <a:r>
              <a:rPr lang="ru-RU" sz="2000" u="sng" dirty="0">
                <a:solidFill>
                  <a:srgbClr val="5F5DB7"/>
                </a:solidFill>
                <a:latin typeface="Helvetica"/>
                <a:hlinkClick r:id="rId3"/>
              </a:rPr>
              <a:t>поместье</a:t>
            </a:r>
            <a:r>
              <a:rPr lang="ru-RU" sz="2000" dirty="0">
                <a:solidFill>
                  <a:srgbClr val="000000"/>
                </a:solidFill>
                <a:latin typeface="Helvetica"/>
              </a:rPr>
              <a:t> во 2 </a:t>
            </a:r>
            <a:r>
              <a:rPr lang="ru-RU" sz="2000" u="sng" dirty="0">
                <a:solidFill>
                  <a:srgbClr val="5F5DB7"/>
                </a:solidFill>
                <a:latin typeface="Helvetica"/>
                <a:hlinkClick r:id="rId4"/>
              </a:rPr>
              <a:t>знач.</a:t>
            </a:r>
            <a:r>
              <a:rPr lang="ru-RU" sz="2000" dirty="0">
                <a:solidFill>
                  <a:srgbClr val="000000"/>
                </a:solidFill>
                <a:latin typeface="Helvetica"/>
              </a:rPr>
              <a:t> Поместные дворяне. Поместные доходы. Поместный строй. Поместный приказ (центральное управление в Московском государстве 16 и 17 </a:t>
            </a:r>
            <a:r>
              <a:rPr lang="ru-RU" sz="2000" u="sng" dirty="0">
                <a:solidFill>
                  <a:srgbClr val="5F5DB7"/>
                </a:solidFill>
                <a:latin typeface="Helvetica"/>
                <a:hlinkClick r:id="rId5"/>
              </a:rPr>
              <a:t>вв.</a:t>
            </a:r>
            <a:r>
              <a:rPr lang="ru-RU" sz="2000" dirty="0">
                <a:solidFill>
                  <a:srgbClr val="000000"/>
                </a:solidFill>
                <a:latin typeface="Helvetica"/>
              </a:rPr>
              <a:t>, ведавшее поместьями и вотчинами). Поместные войска (вооруженные силы, выставлявшиеся землевладельцами в Московской Руси</a:t>
            </a:r>
            <a:r>
              <a:rPr lang="ru-RU" sz="2000" dirty="0" smtClean="0">
                <a:solidFill>
                  <a:srgbClr val="000000"/>
                </a:solidFill>
                <a:latin typeface="Helvetica"/>
              </a:rPr>
              <a:t>).</a:t>
            </a:r>
            <a:r>
              <a:rPr lang="ru-RU" sz="2000" i="1" dirty="0">
                <a:solidFill>
                  <a:srgbClr val="000000"/>
                </a:solidFill>
                <a:latin typeface="Helvetica"/>
              </a:rPr>
              <a:t> О всевластии поместного дворянства в период крепостного права, полного его произвола в своих имениях вспоминает </a:t>
            </a:r>
            <a:r>
              <a:rPr lang="ru-RU" sz="2000" i="1" dirty="0" err="1">
                <a:solidFill>
                  <a:srgbClr val="000000"/>
                </a:solidFill>
                <a:latin typeface="Helvetica"/>
              </a:rPr>
              <a:t>Оболт-Оболдуев</a:t>
            </a:r>
            <a:r>
              <a:rPr lang="ru-RU" sz="2000" i="1" dirty="0">
                <a:solidFill>
                  <a:srgbClr val="000000"/>
                </a:solidFill>
                <a:latin typeface="Helvetica"/>
              </a:rPr>
              <a:t> в поэме Некрасова «Кому на Руси жить хорошо</a:t>
            </a:r>
            <a:r>
              <a:rPr lang="ru-RU" sz="2000" i="1" dirty="0" smtClean="0">
                <a:solidFill>
                  <a:srgbClr val="000000"/>
                </a:solidFill>
                <a:latin typeface="Helvetica"/>
              </a:rPr>
              <a:t>.</a:t>
            </a:r>
            <a:endParaRPr lang="ru-RU" sz="2000" dirty="0">
              <a:solidFill>
                <a:srgbClr val="000000"/>
              </a:solidFill>
              <a:latin typeface="Helvetica"/>
            </a:endParaRPr>
          </a:p>
          <a:p>
            <a:r>
              <a:rPr lang="ru-RU" sz="2000" b="1" dirty="0">
                <a:solidFill>
                  <a:srgbClr val="0000CD"/>
                </a:solidFill>
                <a:latin typeface="Helvetica"/>
              </a:rPr>
              <a:t>2.</a:t>
            </a:r>
            <a:r>
              <a:rPr lang="ru-RU" sz="2000" b="1" dirty="0">
                <a:solidFill>
                  <a:srgbClr val="FF0000"/>
                </a:solidFill>
                <a:latin typeface="Helvetica"/>
              </a:rPr>
              <a:t>ПОМЕ́СТНЫЙ</a:t>
            </a:r>
            <a:r>
              <a:rPr lang="ru-RU" sz="2000" b="1" baseline="30000" dirty="0">
                <a:solidFill>
                  <a:srgbClr val="FF0000"/>
                </a:solidFill>
                <a:latin typeface="Helvetica"/>
              </a:rPr>
              <a:t>2</a:t>
            </a:r>
            <a:r>
              <a:rPr lang="ru-RU" sz="2000" dirty="0">
                <a:solidFill>
                  <a:srgbClr val="000000"/>
                </a:solidFill>
                <a:latin typeface="Helvetica"/>
              </a:rPr>
              <a:t> [</a:t>
            </a:r>
            <a:r>
              <a:rPr lang="ru-RU" sz="2000" dirty="0" err="1">
                <a:solidFill>
                  <a:srgbClr val="000000"/>
                </a:solidFill>
                <a:latin typeface="Helvetica"/>
              </a:rPr>
              <a:t>сн</a:t>
            </a:r>
            <a:r>
              <a:rPr lang="ru-RU" sz="2000" dirty="0">
                <a:solidFill>
                  <a:srgbClr val="000000"/>
                </a:solidFill>
                <a:latin typeface="Helvetica"/>
              </a:rPr>
              <a:t>], поместная, поместное (</a:t>
            </a:r>
            <a:r>
              <a:rPr lang="ru-RU" sz="2000" u="sng" dirty="0">
                <a:solidFill>
                  <a:srgbClr val="5F5DB7"/>
                </a:solidFill>
                <a:latin typeface="Helvetica"/>
                <a:hlinkClick r:id="rId6"/>
              </a:rPr>
              <a:t>устар.</a:t>
            </a:r>
            <a:r>
              <a:rPr lang="ru-RU" sz="2000" dirty="0">
                <a:solidFill>
                  <a:srgbClr val="000000"/>
                </a:solidFill>
                <a:latin typeface="Helvetica"/>
              </a:rPr>
              <a:t> офиц.). Производимый или происходящий в определенном месте, на местах. Поместный сбор. Поместный собор (церк.). </a:t>
            </a:r>
            <a:endParaRPr lang="ru-RU" sz="2000" dirty="0" smtClean="0">
              <a:solidFill>
                <a:srgbClr val="000000"/>
              </a:solidFill>
              <a:latin typeface="Helvetica"/>
            </a:endParaRPr>
          </a:p>
          <a:p>
            <a:r>
              <a:rPr lang="ru-RU" sz="2000" b="1" dirty="0">
                <a:solidFill>
                  <a:srgbClr val="FF0000"/>
                </a:solidFill>
                <a:latin typeface="Helvetica"/>
              </a:rPr>
              <a:t>ПОМЕ́ЩИЧИЙ</a:t>
            </a:r>
            <a:r>
              <a:rPr lang="ru-RU" sz="2000" dirty="0">
                <a:solidFill>
                  <a:srgbClr val="FF0000"/>
                </a:solidFill>
                <a:latin typeface="Helvetica"/>
              </a:rPr>
              <a:t>, </a:t>
            </a:r>
            <a:r>
              <a:rPr lang="ru-RU" sz="2000" dirty="0">
                <a:solidFill>
                  <a:schemeClr val="tx1"/>
                </a:solidFill>
                <a:latin typeface="Helvetica"/>
              </a:rPr>
              <a:t>помещичья, помещичье. прил. к помещик; принадлежащий </a:t>
            </a:r>
            <a:r>
              <a:rPr lang="ru-RU" sz="2000" dirty="0" err="1" smtClean="0">
                <a:solidFill>
                  <a:schemeClr val="tx1"/>
                </a:solidFill>
                <a:latin typeface="Helvetica"/>
              </a:rPr>
              <a:t>помещку</a:t>
            </a:r>
            <a:r>
              <a:rPr lang="ru-RU" sz="2000" dirty="0">
                <a:solidFill>
                  <a:srgbClr val="FF0000"/>
                </a:solidFill>
                <a:latin typeface="Helvetica"/>
              </a:rPr>
              <a:t>. </a:t>
            </a:r>
            <a:r>
              <a:rPr lang="ru-RU" sz="2000" i="1" dirty="0">
                <a:solidFill>
                  <a:srgbClr val="000000"/>
                </a:solidFill>
                <a:latin typeface="Helvetica"/>
              </a:rPr>
              <a:t>«- …Помещики были уничтожены Октябрьской революцией. …Это должно было послужить большим облегчением для крестьянства, ибо крестьяне освободились от помещичьего ярма.» Сталин. Помещичьи земли отданы крестьянам. «Помещичья натура брала верх над иностранными привычками.» Герцен.</a:t>
            </a:r>
            <a:endParaRPr lang="ru-RU" sz="2000" b="0" i="1" dirty="0">
              <a:solidFill>
                <a:srgbClr val="000000"/>
              </a:solidFill>
              <a:effectLst/>
              <a:latin typeface="Helvetica"/>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0418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Предоставить – представить </a:t>
            </a:r>
          </a:p>
        </p:txBody>
      </p:sp>
      <p:sp>
        <p:nvSpPr>
          <p:cNvPr id="3" name="Прямоугольник 2"/>
          <p:cNvSpPr/>
          <p:nvPr/>
        </p:nvSpPr>
        <p:spPr>
          <a:xfrm>
            <a:off x="323528" y="620688"/>
            <a:ext cx="8640960" cy="6088590"/>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000" b="1" dirty="0">
                <a:solidFill>
                  <a:srgbClr val="FF0000"/>
                </a:solidFill>
                <a:latin typeface="Calibri"/>
                <a:ea typeface="Calibri"/>
                <a:cs typeface="Times New Roman"/>
              </a:rPr>
              <a:t>Предоставить.</a:t>
            </a:r>
            <a:r>
              <a:rPr lang="ru-RU" sz="2000" dirty="0">
                <a:latin typeface="Calibri"/>
                <a:ea typeface="Calibri"/>
                <a:cs typeface="Times New Roman"/>
              </a:rPr>
              <a:t> 1.Дать возможность кому-л. обладать, распоряжаться, пользоваться чем-л. </a:t>
            </a:r>
            <a:r>
              <a:rPr lang="ru-RU" sz="2000" i="1" dirty="0">
                <a:latin typeface="Calibri"/>
                <a:ea typeface="Calibri"/>
                <a:cs typeface="Times New Roman"/>
              </a:rPr>
              <a:t>Предоставить отпуск. Предоставить время для тренировки. Предоставить </a:t>
            </a:r>
            <a:r>
              <a:rPr lang="ru-RU" sz="2000" i="1" dirty="0" smtClean="0">
                <a:latin typeface="Calibri"/>
                <a:ea typeface="Calibri"/>
                <a:cs typeface="Times New Roman"/>
              </a:rPr>
              <a:t>слово. </a:t>
            </a:r>
            <a:r>
              <a:rPr lang="ru-RU" sz="2000" dirty="0" smtClean="0">
                <a:latin typeface="Calibri"/>
                <a:ea typeface="Calibri"/>
                <a:cs typeface="Times New Roman"/>
              </a:rPr>
              <a:t>2</a:t>
            </a:r>
            <a:r>
              <a:rPr lang="ru-RU" sz="2000" dirty="0">
                <a:latin typeface="Calibri"/>
                <a:ea typeface="Calibri"/>
                <a:cs typeface="Times New Roman"/>
              </a:rPr>
              <a:t>. также с неопр. Дать возможность кому-л. делать или сделать что-л. Поручить кому-л., возложить на кого-л. исполнение какого-л. дела. Предоставить самому (самим) себе</a:t>
            </a:r>
            <a:r>
              <a:rPr lang="ru-RU" sz="2000" i="1" dirty="0">
                <a:latin typeface="Calibri"/>
                <a:ea typeface="Calibri"/>
                <a:cs typeface="Times New Roman"/>
              </a:rPr>
              <a:t>. </a:t>
            </a:r>
            <a:r>
              <a:rPr lang="ru-RU" sz="2000" dirty="0">
                <a:latin typeface="Calibri"/>
                <a:ea typeface="Calibri"/>
                <a:cs typeface="Times New Roman"/>
              </a:rPr>
              <a:t>Дать возможность поступать самостоятельно, по своему усмотрению.                                                   </a:t>
            </a:r>
            <a:r>
              <a:rPr lang="ru-RU" sz="2000" b="1" dirty="0">
                <a:solidFill>
                  <a:srgbClr val="FF0000"/>
                </a:solidFill>
                <a:latin typeface="Calibri"/>
                <a:ea typeface="Calibri"/>
                <a:cs typeface="Times New Roman"/>
              </a:rPr>
              <a:t> Представить .</a:t>
            </a:r>
            <a:r>
              <a:rPr lang="ru-RU" sz="2000" dirty="0">
                <a:latin typeface="Calibri"/>
                <a:ea typeface="Calibri"/>
                <a:cs typeface="Times New Roman"/>
              </a:rPr>
              <a:t>  1. Предъявить, сообщить что-либо кому-либо. 2. Познакомить с кем-либо, дать возможность ознакомиться с чем-либо. 3. Признав достойным чего-либо, ходатайствовать о чём-либо (о награде, повышении по службе и т. п.). 4. Воспроизвести в мыслях, вообразить кого-что-либо (обычно со словом «себе»). 5. Изобразить, показать кого-что-либо. Представить: </a:t>
            </a:r>
            <a:r>
              <a:rPr lang="ru-RU" sz="2000" i="1" dirty="0">
                <a:latin typeface="Calibri"/>
                <a:ea typeface="Calibri"/>
                <a:cs typeface="Times New Roman"/>
              </a:rPr>
              <a:t>1) ~ документы, отчёт, заключение, факты, доказательства, список, справку, рукопись; 2) ~ гостя, нового сотрудника, дебютанта, научный труд, характеристику; 3) ~ к награде, к званию, на соискание премии; 4) ~ мысленно; ~ интересную картину; ~ пейзаж; ~ сложность задачи; 5) ~ сцену из спектакля; ~ чью-либо походку; ~ кого-либо шутником, героем; ~ что-либо пустяком; ~ что-либо или кого-либо в смешном виде.</a:t>
            </a:r>
            <a:endParaRPr lang="ru-RU" sz="2000" dirty="0">
              <a:effectLst/>
              <a:latin typeface="Calibri"/>
              <a:ea typeface="Calibri"/>
              <a:cs typeface="Times New Roman"/>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77951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Представление–предоставление </a:t>
            </a:r>
          </a:p>
        </p:txBody>
      </p:sp>
      <p:sp>
        <p:nvSpPr>
          <p:cNvPr id="3" name="Прямоугольник 2"/>
          <p:cNvSpPr/>
          <p:nvPr/>
        </p:nvSpPr>
        <p:spPr>
          <a:xfrm>
            <a:off x="323528" y="620688"/>
            <a:ext cx="8640960" cy="6042680"/>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000" b="1" dirty="0">
                <a:solidFill>
                  <a:srgbClr val="FF0000"/>
                </a:solidFill>
                <a:latin typeface="Calibri"/>
                <a:ea typeface="Calibri"/>
                <a:cs typeface="Times New Roman"/>
              </a:rPr>
              <a:t>Предоставление.</a:t>
            </a:r>
            <a:r>
              <a:rPr lang="ru-RU" sz="2000" dirty="0">
                <a:latin typeface="Calibri"/>
                <a:ea typeface="Calibri"/>
                <a:cs typeface="Times New Roman"/>
              </a:rPr>
              <a:t>  Передача чего-либо в полное распоряжение, в чью-либо пользу. </a:t>
            </a:r>
            <a:r>
              <a:rPr lang="ru-RU" sz="2000" i="1" dirty="0">
                <a:latin typeface="Calibri"/>
                <a:ea typeface="Calibri"/>
                <a:cs typeface="Times New Roman"/>
              </a:rPr>
              <a:t>Предоставление: ~ кредита, займа, работы, отпуска, услуг, свободы действий, помещения, возможностей.</a:t>
            </a:r>
            <a:r>
              <a:rPr lang="ru-RU" sz="2000" dirty="0">
                <a:latin typeface="Calibri"/>
                <a:ea typeface="Calibri"/>
                <a:cs typeface="Times New Roman"/>
              </a:rPr>
              <a:t> </a:t>
            </a:r>
            <a:endParaRPr lang="ru-RU" sz="2000" dirty="0" smtClean="0">
              <a:latin typeface="Calibri"/>
              <a:ea typeface="Calibri"/>
              <a:cs typeface="Times New Roman"/>
            </a:endParaRPr>
          </a:p>
          <a:p>
            <a:pPr>
              <a:lnSpc>
                <a:spcPct val="115000"/>
              </a:lnSpc>
              <a:spcAft>
                <a:spcPts val="1000"/>
              </a:spcAft>
            </a:pPr>
            <a:r>
              <a:rPr lang="ru-RU" sz="2000" b="1" dirty="0" smtClean="0">
                <a:solidFill>
                  <a:srgbClr val="FF0000"/>
                </a:solidFill>
                <a:latin typeface="Calibri"/>
                <a:ea typeface="Calibri"/>
                <a:cs typeface="Times New Roman"/>
              </a:rPr>
              <a:t>Представление</a:t>
            </a:r>
            <a:r>
              <a:rPr lang="ru-RU" sz="2000" b="1" dirty="0">
                <a:solidFill>
                  <a:srgbClr val="FF0000"/>
                </a:solidFill>
                <a:latin typeface="Calibri"/>
                <a:ea typeface="Calibri"/>
                <a:cs typeface="Times New Roman"/>
              </a:rPr>
              <a:t>. </a:t>
            </a:r>
            <a:r>
              <a:rPr lang="ru-RU" sz="2000" dirty="0">
                <a:latin typeface="Calibri"/>
                <a:ea typeface="Calibri"/>
                <a:cs typeface="Times New Roman"/>
              </a:rPr>
              <a:t>1. Знакомство. </a:t>
            </a:r>
            <a:endParaRPr lang="ru-RU" sz="2000" dirty="0" smtClean="0">
              <a:latin typeface="Calibri"/>
              <a:ea typeface="Calibri"/>
              <a:cs typeface="Times New Roman"/>
            </a:endParaRPr>
          </a:p>
          <a:p>
            <a:pPr>
              <a:lnSpc>
                <a:spcPct val="115000"/>
              </a:lnSpc>
              <a:spcAft>
                <a:spcPts val="1000"/>
              </a:spcAft>
            </a:pPr>
            <a:r>
              <a:rPr lang="ru-RU" sz="2000" dirty="0" smtClean="0">
                <a:latin typeface="Calibri"/>
                <a:ea typeface="Calibri"/>
                <a:cs typeface="Times New Roman"/>
              </a:rPr>
              <a:t>2</a:t>
            </a:r>
            <a:r>
              <a:rPr lang="ru-RU" sz="2000" dirty="0">
                <a:latin typeface="Calibri"/>
                <a:ea typeface="Calibri"/>
                <a:cs typeface="Times New Roman"/>
              </a:rPr>
              <a:t>. Доставка чего-либо куда-либо, предъявление. </a:t>
            </a:r>
            <a:endParaRPr lang="ru-RU" sz="2000" dirty="0" smtClean="0">
              <a:latin typeface="Calibri"/>
              <a:ea typeface="Calibri"/>
              <a:cs typeface="Times New Roman"/>
            </a:endParaRPr>
          </a:p>
          <a:p>
            <a:pPr>
              <a:lnSpc>
                <a:spcPct val="115000"/>
              </a:lnSpc>
              <a:spcAft>
                <a:spcPts val="1000"/>
              </a:spcAft>
            </a:pPr>
            <a:r>
              <a:rPr lang="ru-RU" sz="2000" dirty="0" smtClean="0">
                <a:latin typeface="Calibri"/>
                <a:ea typeface="Calibri"/>
                <a:cs typeface="Times New Roman"/>
              </a:rPr>
              <a:t>3</a:t>
            </a:r>
            <a:r>
              <a:rPr lang="ru-RU" sz="2000" dirty="0">
                <a:latin typeface="Calibri"/>
                <a:ea typeface="Calibri"/>
                <a:cs typeface="Times New Roman"/>
              </a:rPr>
              <a:t>. Письменное заявление с предложением о чём-либо (офиц.). 4. Сценическое зрелище, спектакль.                     </a:t>
            </a:r>
            <a:endParaRPr lang="ru-RU" sz="2000" dirty="0" smtClean="0">
              <a:latin typeface="Calibri"/>
              <a:ea typeface="Calibri"/>
              <a:cs typeface="Times New Roman"/>
            </a:endParaRPr>
          </a:p>
          <a:p>
            <a:pPr>
              <a:lnSpc>
                <a:spcPct val="115000"/>
              </a:lnSpc>
              <a:spcAft>
                <a:spcPts val="1000"/>
              </a:spcAft>
            </a:pPr>
            <a:r>
              <a:rPr lang="ru-RU" sz="2000" dirty="0" smtClean="0">
                <a:latin typeface="Calibri"/>
                <a:ea typeface="Calibri"/>
                <a:cs typeface="Times New Roman"/>
              </a:rPr>
              <a:t>5</a:t>
            </a:r>
            <a:r>
              <a:rPr lang="ru-RU" sz="2000" dirty="0">
                <a:latin typeface="Calibri"/>
                <a:ea typeface="Calibri"/>
                <a:cs typeface="Times New Roman"/>
              </a:rPr>
              <a:t>. Воспроизведение в сознании ранее пережитых восприятий (спец.). </a:t>
            </a:r>
            <a:endParaRPr lang="ru-RU" sz="2000" dirty="0" smtClean="0">
              <a:latin typeface="Calibri"/>
              <a:ea typeface="Calibri"/>
              <a:cs typeface="Times New Roman"/>
            </a:endParaRPr>
          </a:p>
          <a:p>
            <a:pPr>
              <a:lnSpc>
                <a:spcPct val="115000"/>
              </a:lnSpc>
              <a:spcAft>
                <a:spcPts val="1000"/>
              </a:spcAft>
            </a:pPr>
            <a:r>
              <a:rPr lang="ru-RU" sz="2000" dirty="0" smtClean="0">
                <a:latin typeface="Calibri"/>
                <a:ea typeface="Calibri"/>
                <a:cs typeface="Times New Roman"/>
              </a:rPr>
              <a:t>6</a:t>
            </a:r>
            <a:r>
              <a:rPr lang="ru-RU" sz="2000" dirty="0">
                <a:latin typeface="Calibri"/>
                <a:ea typeface="Calibri"/>
                <a:cs typeface="Times New Roman"/>
              </a:rPr>
              <a:t>. Знание, понимание кого-чего-либо, основанное на опыте. </a:t>
            </a:r>
            <a:r>
              <a:rPr lang="ru-RU" sz="2000" i="1" dirty="0">
                <a:latin typeface="Calibri"/>
                <a:ea typeface="Calibri"/>
                <a:cs typeface="Times New Roman"/>
              </a:rPr>
              <a:t>Представление: 1) официальное, неофициальное ~; ~ лица, особы, нового учителя; 2) ~ документов, ру­кописи, статьи, сообщения, жалобы; 3) ~ о новых штатах; ~ о переводе на новую должность; ~ к награде; 4) театральное, цирковое ~; ~ пьесы; давать ~; прийти на ~; 5) зрительные, слуховые представления; 6) иметь, давать ~ о ком-либо; иметь смутное ~ о чём-либо; сохранить неясное ~ о чём-либо; давать полное ~ о чём-либо.</a:t>
            </a:r>
            <a:endParaRPr lang="ru-RU" sz="2000" dirty="0">
              <a:effectLst/>
              <a:latin typeface="Calibri"/>
              <a:ea typeface="Calibri"/>
              <a:cs typeface="Times New Roman"/>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62534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Принизить–унизить</a:t>
            </a:r>
          </a:p>
        </p:txBody>
      </p:sp>
      <p:sp>
        <p:nvSpPr>
          <p:cNvPr id="3" name="Прямоугольник 2"/>
          <p:cNvSpPr/>
          <p:nvPr/>
        </p:nvSpPr>
        <p:spPr>
          <a:xfrm>
            <a:off x="323528" y="620688"/>
            <a:ext cx="8640960" cy="1615570"/>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000" b="1" dirty="0">
                <a:solidFill>
                  <a:srgbClr val="FF0000"/>
                </a:solidFill>
                <a:latin typeface="Calibri"/>
                <a:ea typeface="Calibri"/>
                <a:cs typeface="Times New Roman"/>
              </a:rPr>
              <a:t>Принизить</a:t>
            </a:r>
            <a:r>
              <a:rPr lang="ru-RU" sz="2000" dirty="0">
                <a:latin typeface="Calibri"/>
                <a:ea typeface="Calibri"/>
                <a:cs typeface="Times New Roman"/>
              </a:rPr>
              <a:t> . 1) Унизить, поставить в унизительное положение. 2) Умалить, уменьшить значение, роль кого-л., чего-л</a:t>
            </a:r>
            <a:r>
              <a:rPr lang="ru-RU" sz="2000" dirty="0" smtClean="0">
                <a:latin typeface="Calibri"/>
                <a:ea typeface="Calibri"/>
                <a:cs typeface="Times New Roman"/>
              </a:rPr>
              <a:t>.</a:t>
            </a:r>
          </a:p>
          <a:p>
            <a:pPr>
              <a:lnSpc>
                <a:spcPct val="115000"/>
              </a:lnSpc>
              <a:spcAft>
                <a:spcPts val="1000"/>
              </a:spcAft>
            </a:pPr>
            <a:r>
              <a:rPr lang="ru-RU" sz="2000" dirty="0" smtClean="0">
                <a:latin typeface="Calibri"/>
                <a:ea typeface="Calibri"/>
                <a:cs typeface="Times New Roman"/>
              </a:rPr>
              <a:t> </a:t>
            </a:r>
            <a:r>
              <a:rPr lang="ru-RU" sz="2000" b="1" dirty="0">
                <a:solidFill>
                  <a:srgbClr val="FF0000"/>
                </a:solidFill>
                <a:latin typeface="Calibri"/>
                <a:ea typeface="Calibri"/>
                <a:cs typeface="Times New Roman"/>
              </a:rPr>
              <a:t>Унизить </a:t>
            </a:r>
            <a:r>
              <a:rPr lang="ru-RU" sz="2000" dirty="0">
                <a:latin typeface="Calibri"/>
                <a:ea typeface="Calibri"/>
                <a:cs typeface="Times New Roman"/>
              </a:rPr>
              <a:t>.1) Поставить кого-л. в унизительное положение. 2) Умалить чье-л. достоинство, оскорблять чье-л. самолюбие.</a:t>
            </a:r>
            <a:endParaRPr lang="ru-RU" sz="2000" dirty="0">
              <a:effectLst/>
              <a:latin typeface="Calibri"/>
              <a:ea typeface="Calibri"/>
              <a:cs typeface="Times New Roman"/>
            </a:endParaRPr>
          </a:p>
        </p:txBody>
      </p:sp>
      <p:sp>
        <p:nvSpPr>
          <p:cNvPr id="4" name="Прямоугольник 3"/>
          <p:cNvSpPr/>
          <p:nvPr/>
        </p:nvSpPr>
        <p:spPr>
          <a:xfrm>
            <a:off x="323528" y="2420888"/>
            <a:ext cx="4123245"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dirty="0"/>
              <a:t>Проблематичный – проблемный </a:t>
            </a:r>
          </a:p>
        </p:txBody>
      </p:sp>
      <p:sp>
        <p:nvSpPr>
          <p:cNvPr id="5" name="Прямоугольник 4"/>
          <p:cNvSpPr/>
          <p:nvPr/>
        </p:nvSpPr>
        <p:spPr>
          <a:xfrm>
            <a:off x="362086" y="2996952"/>
            <a:ext cx="8170353"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b="1" dirty="0">
                <a:solidFill>
                  <a:srgbClr val="FF0000"/>
                </a:solidFill>
              </a:rPr>
              <a:t>Проблематичный</a:t>
            </a:r>
            <a:r>
              <a:rPr lang="ru-RU" dirty="0"/>
              <a:t> 1. Предположительный, ещё не являющийся решением проблемы. П. вывод. 2. Маловероятный, сомнительный.  </a:t>
            </a:r>
            <a:endParaRPr lang="ru-RU" dirty="0" smtClean="0"/>
          </a:p>
          <a:p>
            <a:r>
              <a:rPr lang="ru-RU" b="1" dirty="0" smtClean="0">
                <a:solidFill>
                  <a:srgbClr val="FF0000"/>
                </a:solidFill>
              </a:rPr>
              <a:t>Проблемный</a:t>
            </a:r>
            <a:r>
              <a:rPr lang="ru-RU" dirty="0"/>
              <a:t>. Заключающий в себе проблему; посвященный изучению, разрешению какой л. проблемы. </a:t>
            </a:r>
            <a:r>
              <a:rPr lang="ru-RU" i="1" dirty="0"/>
              <a:t>Проблемные очерки. Проблемный доклад. Проблемный вопрос.</a:t>
            </a: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50126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Рыболов–рыбак </a:t>
            </a:r>
          </a:p>
        </p:txBody>
      </p:sp>
      <p:sp>
        <p:nvSpPr>
          <p:cNvPr id="3" name="Прямоугольник 2"/>
          <p:cNvSpPr/>
          <p:nvPr/>
        </p:nvSpPr>
        <p:spPr>
          <a:xfrm>
            <a:off x="323528" y="620688"/>
            <a:ext cx="8640960" cy="1969514"/>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000" b="1" dirty="0">
                <a:solidFill>
                  <a:srgbClr val="FF0000"/>
                </a:solidFill>
                <a:latin typeface="Calibri"/>
                <a:ea typeface="Calibri"/>
                <a:cs typeface="Times New Roman"/>
              </a:rPr>
              <a:t>Рыболов</a:t>
            </a:r>
            <a:r>
              <a:rPr lang="ru-RU" sz="2000" dirty="0">
                <a:latin typeface="Calibri"/>
                <a:ea typeface="Calibri"/>
                <a:cs typeface="Times New Roman"/>
              </a:rPr>
              <a:t>. Тот, кто ловит рыбу (на удочку, перемет и т. п.); любитель рыбной ловли. </a:t>
            </a:r>
            <a:endParaRPr lang="ru-RU" sz="2000" dirty="0" smtClean="0">
              <a:latin typeface="Calibri"/>
              <a:ea typeface="Calibri"/>
              <a:cs typeface="Times New Roman"/>
            </a:endParaRPr>
          </a:p>
          <a:p>
            <a:pPr>
              <a:lnSpc>
                <a:spcPct val="115000"/>
              </a:lnSpc>
              <a:spcAft>
                <a:spcPts val="1000"/>
              </a:spcAft>
            </a:pPr>
            <a:r>
              <a:rPr lang="ru-RU" sz="2000" b="1" dirty="0" smtClean="0">
                <a:solidFill>
                  <a:srgbClr val="FF0000"/>
                </a:solidFill>
                <a:latin typeface="Calibri"/>
                <a:ea typeface="Calibri"/>
                <a:cs typeface="Times New Roman"/>
              </a:rPr>
              <a:t>Рыбак</a:t>
            </a:r>
            <a:r>
              <a:rPr lang="ru-RU" sz="2000" dirty="0">
                <a:latin typeface="Calibri"/>
                <a:ea typeface="Calibri"/>
                <a:cs typeface="Times New Roman"/>
              </a:rPr>
              <a:t>.  Тот, кто занимается ловлей рыбы. </a:t>
            </a:r>
            <a:r>
              <a:rPr lang="ru-RU" sz="2000" dirty="0" err="1">
                <a:latin typeface="Calibri"/>
                <a:ea typeface="Calibri"/>
                <a:cs typeface="Times New Roman"/>
              </a:rPr>
              <a:t>Рыба́к</a:t>
            </a:r>
            <a:r>
              <a:rPr lang="ru-RU" sz="2000" dirty="0">
                <a:latin typeface="Calibri"/>
                <a:ea typeface="Calibri"/>
                <a:cs typeface="Times New Roman"/>
              </a:rPr>
              <a:t>, или </a:t>
            </a:r>
            <a:r>
              <a:rPr lang="ru-RU" sz="2000" dirty="0" err="1">
                <a:latin typeface="Calibri"/>
                <a:ea typeface="Calibri"/>
                <a:cs typeface="Times New Roman"/>
              </a:rPr>
              <a:t>рыболо́в</a:t>
            </a:r>
            <a:r>
              <a:rPr lang="ru-RU" sz="2000" dirty="0">
                <a:latin typeface="Calibri"/>
                <a:ea typeface="Calibri"/>
                <a:cs typeface="Times New Roman"/>
              </a:rPr>
              <a:t> — человек, занимающийся рыболовством. Рыбак - человек профессионально занимающийся рыбным промыслом. Рыболов (он же рыболов-любитель).</a:t>
            </a:r>
            <a:endParaRPr lang="ru-RU" sz="2000" dirty="0">
              <a:effectLst/>
              <a:latin typeface="Calibri"/>
              <a:ea typeface="Calibri"/>
              <a:cs typeface="Times New Roman"/>
            </a:endParaRPr>
          </a:p>
        </p:txBody>
      </p:sp>
      <p:sp>
        <p:nvSpPr>
          <p:cNvPr id="4" name="Прямоугольник 3"/>
          <p:cNvSpPr/>
          <p:nvPr/>
        </p:nvSpPr>
        <p:spPr>
          <a:xfrm>
            <a:off x="389422" y="3068960"/>
            <a:ext cx="4148893"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b="1" dirty="0">
                <a:solidFill>
                  <a:srgbClr val="FF0000"/>
                </a:solidFill>
              </a:rPr>
              <a:t>Рыболовный–рыболовецкий </a:t>
            </a:r>
          </a:p>
        </p:txBody>
      </p:sp>
      <p:sp>
        <p:nvSpPr>
          <p:cNvPr id="5" name="Прямоугольник 4"/>
          <p:cNvSpPr/>
          <p:nvPr/>
        </p:nvSpPr>
        <p:spPr>
          <a:xfrm>
            <a:off x="362086" y="4005064"/>
            <a:ext cx="8170353" cy="10292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1000"/>
              </a:spcAft>
            </a:pPr>
            <a:r>
              <a:rPr lang="ru-RU" b="1" dirty="0">
                <a:solidFill>
                  <a:srgbClr val="FF0000"/>
                </a:solidFill>
                <a:latin typeface="Calibri"/>
                <a:ea typeface="Calibri"/>
                <a:cs typeface="Times New Roman"/>
              </a:rPr>
              <a:t>Рыболовный.</a:t>
            </a:r>
            <a:r>
              <a:rPr lang="ru-RU" dirty="0">
                <a:latin typeface="Calibri"/>
                <a:ea typeface="Calibri"/>
                <a:cs typeface="Times New Roman"/>
              </a:rPr>
              <a:t> – Предназначенный для ловли рыб. </a:t>
            </a:r>
            <a:r>
              <a:rPr lang="ru-RU" b="1" dirty="0">
                <a:solidFill>
                  <a:srgbClr val="FF0000"/>
                </a:solidFill>
                <a:latin typeface="Calibri"/>
                <a:ea typeface="Calibri"/>
                <a:cs typeface="Times New Roman"/>
              </a:rPr>
              <a:t>Рыболовецкий.</a:t>
            </a:r>
            <a:r>
              <a:rPr lang="ru-RU" dirty="0">
                <a:latin typeface="Calibri"/>
                <a:ea typeface="Calibri"/>
                <a:cs typeface="Times New Roman"/>
              </a:rPr>
              <a:t> 1) Занимающийся рыбной ловлей как промыслом. 2) Предназначенный для ловли рыбы  </a:t>
            </a:r>
            <a:endParaRPr lang="ru-RU" dirty="0">
              <a:effectLst/>
              <a:latin typeface="Calibri"/>
              <a:ea typeface="Calibri"/>
              <a:cs typeface="Times New Roman"/>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193491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6933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b="1" dirty="0">
                <a:solidFill>
                  <a:srgbClr val="FF0000"/>
                </a:solidFill>
              </a:rPr>
              <a:t>Сравнимый – сравнительный </a:t>
            </a:r>
          </a:p>
        </p:txBody>
      </p:sp>
      <p:sp>
        <p:nvSpPr>
          <p:cNvPr id="3" name="Прямоугольник 2"/>
          <p:cNvSpPr/>
          <p:nvPr/>
        </p:nvSpPr>
        <p:spPr>
          <a:xfrm>
            <a:off x="323528" y="620688"/>
            <a:ext cx="8640960" cy="2903102"/>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2000" b="1" dirty="0">
                <a:solidFill>
                  <a:srgbClr val="FF0000"/>
                </a:solidFill>
                <a:latin typeface="Calibri"/>
                <a:ea typeface="Calibri"/>
                <a:cs typeface="Times New Roman"/>
              </a:rPr>
              <a:t>Сравнимый.</a:t>
            </a:r>
            <a:r>
              <a:rPr lang="ru-RU" sz="2000" dirty="0">
                <a:latin typeface="Calibri"/>
                <a:ea typeface="Calibri"/>
                <a:cs typeface="Times New Roman"/>
              </a:rPr>
              <a:t> Такой, который можно сравнивать, сопоставлять с чем-л.  – </a:t>
            </a:r>
            <a:r>
              <a:rPr lang="ru-RU" sz="2000" b="1" dirty="0">
                <a:solidFill>
                  <a:srgbClr val="FF0000"/>
                </a:solidFill>
                <a:latin typeface="Calibri"/>
                <a:ea typeface="Calibri"/>
                <a:cs typeface="Times New Roman"/>
              </a:rPr>
              <a:t>Сравнительный</a:t>
            </a:r>
            <a:r>
              <a:rPr lang="ru-RU" sz="2000" b="1" dirty="0">
                <a:latin typeface="Calibri"/>
                <a:ea typeface="Calibri"/>
                <a:cs typeface="Times New Roman"/>
              </a:rPr>
              <a:t>.</a:t>
            </a:r>
            <a:r>
              <a:rPr lang="ru-RU" sz="2000" dirty="0">
                <a:latin typeface="Calibri"/>
                <a:ea typeface="Calibri"/>
                <a:cs typeface="Times New Roman"/>
              </a:rPr>
              <a:t>   Основанный на сравнении, на установлении соотношений между различными явлениями путем сопоставления их. </a:t>
            </a:r>
            <a:r>
              <a:rPr lang="ru-RU" sz="2000" i="1" dirty="0">
                <a:latin typeface="Calibri"/>
                <a:ea typeface="Calibri"/>
                <a:cs typeface="Times New Roman"/>
              </a:rPr>
              <a:t>Сравнительный метод исследования. Сравнительная анатомия. Сравнительное изучение славянских языков.</a:t>
            </a:r>
            <a:r>
              <a:rPr lang="ru-RU" sz="2000" dirty="0">
                <a:latin typeface="Calibri"/>
                <a:ea typeface="Calibri"/>
                <a:cs typeface="Times New Roman"/>
              </a:rPr>
              <a:t>||Полученный на основании сравнения, в результате сравнения.</a:t>
            </a:r>
            <a:r>
              <a:rPr lang="ru-RU" sz="2000" i="1" dirty="0">
                <a:latin typeface="Calibri"/>
                <a:ea typeface="Calibri"/>
                <a:cs typeface="Times New Roman"/>
              </a:rPr>
              <a:t> Сравнительная таблица. Сравнительные данные</a:t>
            </a:r>
            <a:r>
              <a:rPr lang="ru-RU" sz="2000" b="1" dirty="0">
                <a:latin typeface="Calibri"/>
                <a:ea typeface="Calibri"/>
                <a:cs typeface="Times New Roman"/>
              </a:rPr>
              <a:t>.</a:t>
            </a:r>
            <a:r>
              <a:rPr lang="ru-RU" sz="2000" b="1" i="1" dirty="0">
                <a:latin typeface="Calibri"/>
                <a:ea typeface="Calibri"/>
                <a:cs typeface="Times New Roman"/>
              </a:rPr>
              <a:t> </a:t>
            </a:r>
            <a:r>
              <a:rPr lang="ru-RU" sz="2000" dirty="0">
                <a:latin typeface="Calibri"/>
                <a:ea typeface="Calibri"/>
                <a:cs typeface="Times New Roman"/>
              </a:rPr>
              <a:t>2. грамм.</a:t>
            </a:r>
            <a:r>
              <a:rPr lang="ru-RU" sz="2000" b="1" i="1" dirty="0">
                <a:latin typeface="Calibri"/>
                <a:ea typeface="Calibri"/>
                <a:cs typeface="Times New Roman"/>
              </a:rPr>
              <a:t> </a:t>
            </a:r>
            <a:r>
              <a:rPr lang="ru-RU" sz="2000" dirty="0">
                <a:latin typeface="Calibri"/>
                <a:ea typeface="Calibri"/>
                <a:cs typeface="Times New Roman"/>
              </a:rPr>
              <a:t>Выражающий сравнение, служащий для сравнения.</a:t>
            </a:r>
            <a:r>
              <a:rPr lang="ru-RU" sz="2000" b="1" i="1" dirty="0">
                <a:latin typeface="Calibri"/>
                <a:ea typeface="Calibri"/>
                <a:cs typeface="Times New Roman"/>
              </a:rPr>
              <a:t> </a:t>
            </a:r>
            <a:r>
              <a:rPr lang="ru-RU" sz="2000" i="1" dirty="0">
                <a:latin typeface="Calibri"/>
                <a:ea typeface="Calibri"/>
                <a:cs typeface="Times New Roman"/>
              </a:rPr>
              <a:t>Сравнительные союзы. Сравнительное наречие. Сравнительное придаточное предложение.</a:t>
            </a:r>
            <a:endParaRPr lang="ru-RU" sz="2000" dirty="0">
              <a:effectLst/>
              <a:latin typeface="Calibri"/>
              <a:ea typeface="Calibri"/>
              <a:cs typeface="Times New Roman"/>
            </a:endParaRPr>
          </a:p>
        </p:txBody>
      </p:sp>
      <p:sp>
        <p:nvSpPr>
          <p:cNvPr id="4" name="Прямоугольник 3"/>
          <p:cNvSpPr/>
          <p:nvPr/>
        </p:nvSpPr>
        <p:spPr>
          <a:xfrm>
            <a:off x="505528" y="4149080"/>
            <a:ext cx="3735318"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b="1" dirty="0">
                <a:solidFill>
                  <a:srgbClr val="FF0000"/>
                </a:solidFill>
              </a:rPr>
              <a:t>Стеклянный – стекольный</a:t>
            </a:r>
          </a:p>
        </p:txBody>
      </p:sp>
      <p:sp>
        <p:nvSpPr>
          <p:cNvPr id="5" name="Прямоугольник 4"/>
          <p:cNvSpPr/>
          <p:nvPr/>
        </p:nvSpPr>
        <p:spPr>
          <a:xfrm>
            <a:off x="358832" y="4653136"/>
            <a:ext cx="8170353" cy="211314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1000"/>
              </a:spcAft>
            </a:pPr>
            <a:r>
              <a:rPr lang="ru-RU" b="1" dirty="0">
                <a:solidFill>
                  <a:srgbClr val="FF0000"/>
                </a:solidFill>
                <a:latin typeface="Calibri"/>
                <a:ea typeface="Calibri"/>
                <a:cs typeface="Times New Roman"/>
              </a:rPr>
              <a:t>Стеклянный.</a:t>
            </a:r>
            <a:r>
              <a:rPr lang="ru-RU" dirty="0">
                <a:latin typeface="Calibri"/>
                <a:ea typeface="Calibri"/>
                <a:cs typeface="Times New Roman"/>
              </a:rPr>
              <a:t>   1. Состоящий или сделанный из стекла; застеклённый. 2. перен. Такой, как у </a:t>
            </a:r>
            <a:r>
              <a:rPr lang="ru-RU" dirty="0" smtClean="0">
                <a:latin typeface="Calibri"/>
                <a:ea typeface="Calibri"/>
                <a:cs typeface="Times New Roman"/>
              </a:rPr>
              <a:t>стекла.</a:t>
            </a:r>
          </a:p>
          <a:p>
            <a:pPr>
              <a:lnSpc>
                <a:spcPct val="115000"/>
              </a:lnSpc>
              <a:spcAft>
                <a:spcPts val="1000"/>
              </a:spcAft>
            </a:pPr>
            <a:r>
              <a:rPr lang="ru-RU" b="1" dirty="0" smtClean="0">
                <a:solidFill>
                  <a:srgbClr val="FF0000"/>
                </a:solidFill>
                <a:latin typeface="Calibri"/>
                <a:ea typeface="Calibri"/>
                <a:cs typeface="Times New Roman"/>
              </a:rPr>
              <a:t>Стекольный</a:t>
            </a:r>
            <a:r>
              <a:rPr lang="ru-RU" b="1" dirty="0">
                <a:solidFill>
                  <a:srgbClr val="FF0000"/>
                </a:solidFill>
                <a:latin typeface="Calibri"/>
                <a:ea typeface="Calibri"/>
                <a:cs typeface="Times New Roman"/>
              </a:rPr>
              <a:t>.</a:t>
            </a:r>
            <a:r>
              <a:rPr lang="ru-RU" dirty="0">
                <a:latin typeface="Calibri"/>
                <a:ea typeface="Calibri"/>
                <a:cs typeface="Times New Roman"/>
              </a:rPr>
              <a:t>    Относящийся к изготовлению стекла и изделий из него. </a:t>
            </a:r>
            <a:r>
              <a:rPr lang="ru-RU" i="1" dirty="0" err="1">
                <a:latin typeface="Calibri"/>
                <a:ea typeface="Calibri"/>
                <a:cs typeface="Times New Roman"/>
              </a:rPr>
              <a:t>Стекольн|ый</a:t>
            </a:r>
            <a:r>
              <a:rPr lang="ru-RU" i="1" dirty="0">
                <a:latin typeface="Calibri"/>
                <a:ea typeface="Calibri"/>
                <a:cs typeface="Times New Roman"/>
              </a:rPr>
              <a:t>: ~</a:t>
            </a:r>
            <a:r>
              <a:rPr lang="ru-RU" i="1" dirty="0" err="1">
                <a:latin typeface="Calibri"/>
                <a:ea typeface="Calibri"/>
                <a:cs typeface="Times New Roman"/>
              </a:rPr>
              <a:t>ая</a:t>
            </a:r>
            <a:r>
              <a:rPr lang="ru-RU" i="1" dirty="0">
                <a:latin typeface="Calibri"/>
                <a:ea typeface="Calibri"/>
                <a:cs typeface="Times New Roman"/>
              </a:rPr>
              <a:t> промышленность; ~</a:t>
            </a:r>
            <a:r>
              <a:rPr lang="ru-RU" i="1" dirty="0" err="1">
                <a:latin typeface="Calibri"/>
                <a:ea typeface="Calibri"/>
                <a:cs typeface="Times New Roman"/>
              </a:rPr>
              <a:t>ое</a:t>
            </a:r>
            <a:r>
              <a:rPr lang="ru-RU" i="1" dirty="0">
                <a:latin typeface="Calibri"/>
                <a:ea typeface="Calibri"/>
                <a:cs typeface="Times New Roman"/>
              </a:rPr>
              <a:t> производство, сырьё; ~</a:t>
            </a:r>
            <a:r>
              <a:rPr lang="ru-RU" i="1" dirty="0" err="1">
                <a:latin typeface="Calibri"/>
                <a:ea typeface="Calibri"/>
                <a:cs typeface="Times New Roman"/>
              </a:rPr>
              <a:t>ый</a:t>
            </a:r>
            <a:r>
              <a:rPr lang="ru-RU" i="1" dirty="0">
                <a:latin typeface="Calibri"/>
                <a:ea typeface="Calibri"/>
                <a:cs typeface="Times New Roman"/>
              </a:rPr>
              <a:t> завод; ~</a:t>
            </a:r>
            <a:r>
              <a:rPr lang="ru-RU" i="1" dirty="0" err="1">
                <a:latin typeface="Calibri"/>
                <a:ea typeface="Calibri"/>
                <a:cs typeface="Times New Roman"/>
              </a:rPr>
              <a:t>ая</a:t>
            </a:r>
            <a:r>
              <a:rPr lang="ru-RU" i="1" dirty="0">
                <a:latin typeface="Calibri"/>
                <a:ea typeface="Calibri"/>
                <a:cs typeface="Times New Roman"/>
              </a:rPr>
              <a:t> мастерская, лаборатория;~</a:t>
            </a:r>
            <a:r>
              <a:rPr lang="ru-RU" i="1" dirty="0" err="1">
                <a:latin typeface="Calibri"/>
                <a:ea typeface="Calibri"/>
                <a:cs typeface="Times New Roman"/>
              </a:rPr>
              <a:t>ый</a:t>
            </a:r>
            <a:r>
              <a:rPr lang="ru-RU" i="1" dirty="0">
                <a:latin typeface="Calibri"/>
                <a:ea typeface="Calibri"/>
                <a:cs typeface="Times New Roman"/>
              </a:rPr>
              <a:t> мастер; ~</a:t>
            </a:r>
            <a:r>
              <a:rPr lang="ru-RU" i="1" dirty="0" err="1">
                <a:latin typeface="Calibri"/>
                <a:ea typeface="Calibri"/>
                <a:cs typeface="Times New Roman"/>
              </a:rPr>
              <a:t>ые</a:t>
            </a:r>
            <a:r>
              <a:rPr lang="ru-RU" i="1" dirty="0">
                <a:latin typeface="Calibri"/>
                <a:ea typeface="Calibri"/>
                <a:cs typeface="Times New Roman"/>
              </a:rPr>
              <a:t> пески; ~</a:t>
            </a:r>
            <a:r>
              <a:rPr lang="ru-RU" i="1" dirty="0" err="1">
                <a:latin typeface="Calibri"/>
                <a:ea typeface="Calibri"/>
                <a:cs typeface="Times New Roman"/>
              </a:rPr>
              <a:t>ая</a:t>
            </a:r>
            <a:r>
              <a:rPr lang="ru-RU" i="1" dirty="0">
                <a:latin typeface="Calibri"/>
                <a:ea typeface="Calibri"/>
                <a:cs typeface="Times New Roman"/>
              </a:rPr>
              <a:t> замазка; ~</a:t>
            </a:r>
            <a:r>
              <a:rPr lang="ru-RU" i="1" dirty="0" err="1">
                <a:latin typeface="Calibri"/>
                <a:ea typeface="Calibri"/>
                <a:cs typeface="Times New Roman"/>
              </a:rPr>
              <a:t>ый</a:t>
            </a:r>
            <a:r>
              <a:rPr lang="ru-RU" i="1" dirty="0">
                <a:latin typeface="Calibri"/>
                <a:ea typeface="Calibri"/>
                <a:cs typeface="Times New Roman"/>
              </a:rPr>
              <a:t> товар; ~</a:t>
            </a:r>
            <a:r>
              <a:rPr lang="ru-RU" i="1" dirty="0" err="1">
                <a:latin typeface="Calibri"/>
                <a:ea typeface="Calibri"/>
                <a:cs typeface="Times New Roman"/>
              </a:rPr>
              <a:t>ые</a:t>
            </a:r>
            <a:r>
              <a:rPr lang="ru-RU" i="1" dirty="0">
                <a:latin typeface="Calibri"/>
                <a:ea typeface="Calibri"/>
                <a:cs typeface="Times New Roman"/>
              </a:rPr>
              <a:t> изделия.</a:t>
            </a:r>
            <a:endParaRPr lang="ru-RU" dirty="0">
              <a:effectLst/>
              <a:latin typeface="Calibri"/>
              <a:ea typeface="Calibri"/>
              <a:cs typeface="Times New Roman"/>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65148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38554"/>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1600" b="1" dirty="0">
                <a:solidFill>
                  <a:srgbClr val="FF0000"/>
                </a:solidFill>
              </a:rPr>
              <a:t>Сытный – сытый </a:t>
            </a:r>
          </a:p>
        </p:txBody>
      </p:sp>
      <p:sp>
        <p:nvSpPr>
          <p:cNvPr id="3" name="Прямоугольник 2"/>
          <p:cNvSpPr/>
          <p:nvPr/>
        </p:nvSpPr>
        <p:spPr>
          <a:xfrm>
            <a:off x="323528" y="620688"/>
            <a:ext cx="8640960" cy="2340897"/>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1600" b="1" dirty="0">
                <a:solidFill>
                  <a:srgbClr val="FF0000"/>
                </a:solidFill>
                <a:latin typeface="Calibri"/>
                <a:ea typeface="Calibri"/>
                <a:cs typeface="Times New Roman"/>
              </a:rPr>
              <a:t>Сытный.</a:t>
            </a:r>
            <a:r>
              <a:rPr lang="ru-RU" sz="1600" dirty="0">
                <a:latin typeface="Calibri"/>
                <a:ea typeface="Calibri"/>
                <a:cs typeface="Times New Roman"/>
              </a:rPr>
              <a:t>  1. Питательный, хорошо насыщающий, калорийный. 2. перен. Доходный, прибыльный (разг.).</a:t>
            </a:r>
            <a:r>
              <a:rPr lang="ru-RU" sz="1600" i="1" dirty="0" err="1">
                <a:latin typeface="Calibri"/>
                <a:ea typeface="Calibri"/>
                <a:cs typeface="Times New Roman"/>
              </a:rPr>
              <a:t>Сытн|ый</a:t>
            </a:r>
            <a:r>
              <a:rPr lang="ru-RU" sz="1600" i="1" dirty="0">
                <a:latin typeface="Calibri"/>
                <a:ea typeface="Calibri"/>
                <a:cs typeface="Times New Roman"/>
              </a:rPr>
              <a:t>: 1) ~</a:t>
            </a:r>
            <a:r>
              <a:rPr lang="ru-RU" sz="1600" i="1" dirty="0" err="1">
                <a:latin typeface="Calibri"/>
                <a:ea typeface="Calibri"/>
                <a:cs typeface="Times New Roman"/>
              </a:rPr>
              <a:t>ый</a:t>
            </a:r>
            <a:r>
              <a:rPr lang="ru-RU" sz="1600" i="1" dirty="0">
                <a:latin typeface="Calibri"/>
                <a:ea typeface="Calibri"/>
                <a:cs typeface="Times New Roman"/>
              </a:rPr>
              <a:t> завтрак, паёк; ~</a:t>
            </a:r>
            <a:r>
              <a:rPr lang="ru-RU" sz="1600" i="1" dirty="0" err="1">
                <a:latin typeface="Calibri"/>
                <a:ea typeface="Calibri"/>
                <a:cs typeface="Times New Roman"/>
              </a:rPr>
              <a:t>ая</a:t>
            </a:r>
            <a:r>
              <a:rPr lang="ru-RU" sz="1600" i="1" dirty="0">
                <a:latin typeface="Calibri"/>
                <a:ea typeface="Calibri"/>
                <a:cs typeface="Times New Roman"/>
              </a:rPr>
              <a:t> еда, каша, зимовка скота;</a:t>
            </a:r>
            <a:r>
              <a:rPr lang="ru-RU" sz="1600" dirty="0">
                <a:latin typeface="Calibri"/>
                <a:ea typeface="Calibri"/>
                <a:cs typeface="Times New Roman"/>
              </a:rPr>
              <a:t> 2</a:t>
            </a:r>
            <a:r>
              <a:rPr lang="ru-RU" sz="1600" i="1" dirty="0">
                <a:latin typeface="Calibri"/>
                <a:ea typeface="Calibri"/>
                <a:cs typeface="Times New Roman"/>
              </a:rPr>
              <a:t>) ~</a:t>
            </a:r>
            <a:r>
              <a:rPr lang="ru-RU" sz="1600" i="1" dirty="0" err="1">
                <a:latin typeface="Calibri"/>
                <a:ea typeface="Calibri"/>
                <a:cs typeface="Times New Roman"/>
              </a:rPr>
              <a:t>ая</a:t>
            </a:r>
            <a:r>
              <a:rPr lang="ru-RU" sz="1600" i="1" dirty="0">
                <a:latin typeface="Calibri"/>
                <a:ea typeface="Calibri"/>
                <a:cs typeface="Times New Roman"/>
              </a:rPr>
              <a:t> должность, служба, жизнь. О После сытного обеда Париж кажется веселее и приветливее </a:t>
            </a:r>
            <a:r>
              <a:rPr lang="ru-RU" sz="1600" i="1" dirty="0" smtClean="0">
                <a:latin typeface="Calibri"/>
                <a:ea typeface="Calibri"/>
                <a:cs typeface="Times New Roman"/>
              </a:rPr>
              <a:t>. </a:t>
            </a:r>
            <a:r>
              <a:rPr lang="ru-RU" sz="1600" i="1" dirty="0" err="1">
                <a:latin typeface="Calibri"/>
                <a:ea typeface="Calibri"/>
                <a:cs typeface="Times New Roman"/>
              </a:rPr>
              <a:t>Б.Бродский</a:t>
            </a:r>
            <a:r>
              <a:rPr lang="ru-RU" sz="1600" i="1" dirty="0">
                <a:latin typeface="Calibri"/>
                <a:ea typeface="Calibri"/>
                <a:cs typeface="Times New Roman"/>
              </a:rPr>
              <a:t>. Пять древних столиц. Белогвардейцам было наплевать на Монголию, но отсюда они думали начать отвоевание своих поместий, сытных служб.</a:t>
            </a:r>
            <a:r>
              <a:rPr lang="ru-RU" sz="1600" dirty="0">
                <a:latin typeface="Calibri"/>
                <a:ea typeface="Calibri"/>
                <a:cs typeface="Times New Roman"/>
              </a:rPr>
              <a:t>– </a:t>
            </a:r>
            <a:r>
              <a:rPr lang="ru-RU" sz="1600" b="1" dirty="0">
                <a:solidFill>
                  <a:srgbClr val="FF0000"/>
                </a:solidFill>
                <a:latin typeface="Calibri"/>
                <a:ea typeface="Calibri"/>
                <a:cs typeface="Times New Roman"/>
              </a:rPr>
              <a:t>Сытый.</a:t>
            </a:r>
            <a:r>
              <a:rPr lang="ru-RU" sz="1600" dirty="0">
                <a:latin typeface="Calibri"/>
                <a:ea typeface="Calibri"/>
                <a:cs typeface="Times New Roman"/>
              </a:rPr>
              <a:t>   1. Вполне утоливший свой голод (в прямом и переносном смысле). 2. перен. Выражающий удовлетворённость, пресыщенность. 3. перен. Не знающий нужды, живущий в достатке (обычно в противопоставлении бедности, нужде). 4. Отъевшийся, откормлен­ный.</a:t>
            </a:r>
            <a:endParaRPr lang="ru-RU" sz="1600" dirty="0">
              <a:effectLst/>
              <a:latin typeface="Calibri"/>
              <a:ea typeface="Calibri"/>
              <a:cs typeface="Times New Roman"/>
            </a:endParaRPr>
          </a:p>
        </p:txBody>
      </p:sp>
      <p:sp>
        <p:nvSpPr>
          <p:cNvPr id="4" name="Прямоугольник 3"/>
          <p:cNvSpPr/>
          <p:nvPr/>
        </p:nvSpPr>
        <p:spPr>
          <a:xfrm>
            <a:off x="356964" y="3068960"/>
            <a:ext cx="4251485"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b="1" dirty="0">
                <a:solidFill>
                  <a:srgbClr val="FF0000"/>
                </a:solidFill>
                <a:latin typeface="Calibri" panose="020F0502020204030204" pitchFamily="34" charset="0"/>
                <a:cs typeface="Calibri" panose="020F0502020204030204" pitchFamily="34" charset="0"/>
              </a:rPr>
              <a:t>Царский – царственный – царствующий </a:t>
            </a:r>
          </a:p>
        </p:txBody>
      </p:sp>
      <p:sp>
        <p:nvSpPr>
          <p:cNvPr id="5" name="Прямоугольник 4"/>
          <p:cNvSpPr/>
          <p:nvPr/>
        </p:nvSpPr>
        <p:spPr>
          <a:xfrm>
            <a:off x="312704" y="3581684"/>
            <a:ext cx="8435760" cy="235756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1000"/>
              </a:spcAft>
            </a:pPr>
            <a:r>
              <a:rPr lang="ru-RU" sz="1600" b="1" dirty="0">
                <a:solidFill>
                  <a:srgbClr val="FF0000"/>
                </a:solidFill>
                <a:latin typeface="Calibri" panose="020F0502020204030204" pitchFamily="34" charset="0"/>
                <a:ea typeface="Calibri"/>
                <a:cs typeface="Calibri" panose="020F0502020204030204" pitchFamily="34" charset="0"/>
              </a:rPr>
              <a:t>Царский.</a:t>
            </a:r>
            <a:r>
              <a:rPr lang="ru-RU" sz="1600" dirty="0">
                <a:latin typeface="Calibri" panose="020F0502020204030204" pitchFamily="34" charset="0"/>
                <a:ea typeface="Calibri"/>
                <a:cs typeface="Calibri" panose="020F0502020204030204" pitchFamily="34" charset="0"/>
              </a:rPr>
              <a:t> 1. Относящийся к царю, принадлежащий ему. 2. Относящийся к политическому режиму монархии во главе с царём. 3. перен. Роскошный, </a:t>
            </a:r>
            <a:r>
              <a:rPr lang="ru-RU" sz="1600" dirty="0" err="1">
                <a:latin typeface="Calibri" panose="020F0502020204030204" pitchFamily="34" charset="0"/>
                <a:ea typeface="Calibri"/>
                <a:cs typeface="Calibri" panose="020F0502020204030204" pitchFamily="34" charset="0"/>
              </a:rPr>
              <a:t>богатый.</a:t>
            </a:r>
            <a:r>
              <a:rPr lang="ru-RU" sz="1600" i="1" dirty="0" err="1">
                <a:latin typeface="Calibri" panose="020F0502020204030204" pitchFamily="34" charset="0"/>
                <a:ea typeface="Calibri"/>
                <a:cs typeface="Calibri" panose="020F0502020204030204" pitchFamily="34" charset="0"/>
              </a:rPr>
              <a:t>Царск|ий</a:t>
            </a:r>
            <a:r>
              <a:rPr lang="ru-RU" sz="1600" i="1" dirty="0">
                <a:latin typeface="Calibri" panose="020F0502020204030204" pitchFamily="34" charset="0"/>
                <a:ea typeface="Calibri"/>
                <a:cs typeface="Calibri" panose="020F0502020204030204" pitchFamily="34" charset="0"/>
              </a:rPr>
              <a:t>: 1) ~</a:t>
            </a:r>
            <a:r>
              <a:rPr lang="ru-RU" sz="1600" i="1" dirty="0" err="1">
                <a:latin typeface="Calibri" panose="020F0502020204030204" pitchFamily="34" charset="0"/>
                <a:ea typeface="Calibri"/>
                <a:cs typeface="Calibri" panose="020F0502020204030204" pitchFamily="34" charset="0"/>
              </a:rPr>
              <a:t>ий</a:t>
            </a:r>
            <a:r>
              <a:rPr lang="ru-RU" sz="1600" i="1" dirty="0">
                <a:latin typeface="Calibri" panose="020F0502020204030204" pitchFamily="34" charset="0"/>
                <a:ea typeface="Calibri"/>
                <a:cs typeface="Calibri" panose="020F0502020204030204" pitchFamily="34" charset="0"/>
              </a:rPr>
              <a:t> дворец, трон; ~</a:t>
            </a:r>
            <a:r>
              <a:rPr lang="ru-RU" sz="1600" i="1" dirty="0" err="1">
                <a:latin typeface="Calibri" panose="020F0502020204030204" pitchFamily="34" charset="0"/>
                <a:ea typeface="Calibri"/>
                <a:cs typeface="Calibri" panose="020F0502020204030204" pitchFamily="34" charset="0"/>
              </a:rPr>
              <a:t>ие</a:t>
            </a:r>
            <a:r>
              <a:rPr lang="ru-RU" sz="1600" i="1" dirty="0">
                <a:latin typeface="Calibri" panose="020F0502020204030204" pitchFamily="34" charset="0"/>
                <a:ea typeface="Calibri"/>
                <a:cs typeface="Calibri" panose="020F0502020204030204" pitchFamily="34" charset="0"/>
              </a:rPr>
              <a:t> покои; ~</a:t>
            </a:r>
            <a:r>
              <a:rPr lang="ru-RU" sz="1600" i="1" dirty="0" err="1">
                <a:latin typeface="Calibri" panose="020F0502020204030204" pitchFamily="34" charset="0"/>
                <a:ea typeface="Calibri"/>
                <a:cs typeface="Calibri" panose="020F0502020204030204" pitchFamily="34" charset="0"/>
              </a:rPr>
              <a:t>ий</a:t>
            </a:r>
            <a:r>
              <a:rPr lang="ru-RU" sz="1600" i="1" dirty="0">
                <a:latin typeface="Calibri" panose="020F0502020204030204" pitchFamily="34" charset="0"/>
                <a:ea typeface="Calibri"/>
                <a:cs typeface="Calibri" panose="020F0502020204030204" pitchFamily="34" charset="0"/>
              </a:rPr>
              <a:t> экипаж, сын; ~</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невеста; ~</a:t>
            </a:r>
            <a:r>
              <a:rPr lang="ru-RU" sz="1600" i="1" dirty="0" err="1">
                <a:latin typeface="Calibri" panose="020F0502020204030204" pitchFamily="34" charset="0"/>
                <a:ea typeface="Calibri"/>
                <a:cs typeface="Calibri" panose="020F0502020204030204" pitchFamily="34" charset="0"/>
              </a:rPr>
              <a:t>ий</a:t>
            </a:r>
            <a:r>
              <a:rPr lang="ru-RU" sz="1600" i="1" dirty="0">
                <a:latin typeface="Calibri" panose="020F0502020204030204" pitchFamily="34" charset="0"/>
                <a:ea typeface="Calibri"/>
                <a:cs typeface="Calibri" panose="020F0502020204030204" pitchFamily="34" charset="0"/>
              </a:rPr>
              <a:t> указ; ~</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воля, охрана; 2) ~</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власть; ~</a:t>
            </a:r>
            <a:r>
              <a:rPr lang="ru-RU" sz="1600" i="1" dirty="0" err="1">
                <a:latin typeface="Calibri" panose="020F0502020204030204" pitchFamily="34" charset="0"/>
                <a:ea typeface="Calibri"/>
                <a:cs typeface="Calibri" panose="020F0502020204030204" pitchFamily="34" charset="0"/>
              </a:rPr>
              <a:t>ий</a:t>
            </a:r>
            <a:r>
              <a:rPr lang="ru-RU" sz="1600" i="1" dirty="0">
                <a:latin typeface="Calibri" panose="020F0502020204030204" pitchFamily="34" charset="0"/>
                <a:ea typeface="Calibri"/>
                <a:cs typeface="Calibri" panose="020F0502020204030204" pitchFamily="34" charset="0"/>
              </a:rPr>
              <a:t> престол; ~</a:t>
            </a:r>
            <a:r>
              <a:rPr lang="ru-RU" sz="1600" i="1" dirty="0" err="1">
                <a:latin typeface="Calibri" panose="020F0502020204030204" pitchFamily="34" charset="0"/>
                <a:ea typeface="Calibri"/>
                <a:cs typeface="Calibri" panose="020F0502020204030204" pitchFamily="34" charset="0"/>
              </a:rPr>
              <a:t>ое</a:t>
            </a:r>
            <a:r>
              <a:rPr lang="ru-RU" sz="1600" i="1" dirty="0">
                <a:latin typeface="Calibri" panose="020F0502020204030204" pitchFamily="34" charset="0"/>
                <a:ea typeface="Calibri"/>
                <a:cs typeface="Calibri" panose="020F0502020204030204" pitchFamily="34" charset="0"/>
              </a:rPr>
              <a:t> самодержавие; ~</a:t>
            </a:r>
            <a:r>
              <a:rPr lang="ru-RU" sz="1600" i="1" dirty="0" err="1">
                <a:latin typeface="Calibri" panose="020F0502020204030204" pitchFamily="34" charset="0"/>
                <a:ea typeface="Calibri"/>
                <a:cs typeface="Calibri" panose="020F0502020204030204" pitchFamily="34" charset="0"/>
              </a:rPr>
              <a:t>ий</a:t>
            </a:r>
            <a:r>
              <a:rPr lang="ru-RU" sz="1600" i="1" dirty="0">
                <a:latin typeface="Calibri" panose="020F0502020204030204" pitchFamily="34" charset="0"/>
                <a:ea typeface="Calibri"/>
                <a:cs typeface="Calibri" panose="020F0502020204030204" pitchFamily="34" charset="0"/>
              </a:rPr>
              <a:t> режим; ~</a:t>
            </a:r>
            <a:r>
              <a:rPr lang="ru-RU" sz="1600" i="1" dirty="0" err="1">
                <a:latin typeface="Calibri" panose="020F0502020204030204" pitchFamily="34" charset="0"/>
                <a:ea typeface="Calibri"/>
                <a:cs typeface="Calibri" panose="020F0502020204030204" pitchFamily="34" charset="0"/>
              </a:rPr>
              <a:t>ое</a:t>
            </a:r>
            <a:r>
              <a:rPr lang="ru-RU" sz="1600" i="1" dirty="0">
                <a:latin typeface="Calibri" panose="020F0502020204030204" pitchFamily="34" charset="0"/>
                <a:ea typeface="Calibri"/>
                <a:cs typeface="Calibri" panose="020F0502020204030204" pitchFamily="34" charset="0"/>
              </a:rPr>
              <a:t> правительство; ~</a:t>
            </a:r>
            <a:r>
              <a:rPr lang="ru-RU" sz="1600" i="1" dirty="0" err="1">
                <a:latin typeface="Calibri" panose="020F0502020204030204" pitchFamily="34" charset="0"/>
                <a:ea typeface="Calibri"/>
                <a:cs typeface="Calibri" panose="020F0502020204030204" pitchFamily="34" charset="0"/>
              </a:rPr>
              <a:t>ие</a:t>
            </a:r>
            <a:r>
              <a:rPr lang="ru-RU" sz="1600" i="1" dirty="0">
                <a:latin typeface="Calibri" panose="020F0502020204030204" pitchFamily="34" charset="0"/>
                <a:ea typeface="Calibri"/>
                <a:cs typeface="Calibri" panose="020F0502020204030204" pitchFamily="34" charset="0"/>
              </a:rPr>
              <a:t> министры; ~</a:t>
            </a:r>
            <a:r>
              <a:rPr lang="ru-RU" sz="1600" i="1" dirty="0" err="1">
                <a:latin typeface="Calibri" panose="020F0502020204030204" pitchFamily="34" charset="0"/>
                <a:ea typeface="Calibri"/>
                <a:cs typeface="Calibri" panose="020F0502020204030204" pitchFamily="34" charset="0"/>
              </a:rPr>
              <a:t>ий</a:t>
            </a:r>
            <a:r>
              <a:rPr lang="ru-RU" sz="1600" i="1" dirty="0">
                <a:latin typeface="Calibri" panose="020F0502020204030204" pitchFamily="34" charset="0"/>
                <a:ea typeface="Calibri"/>
                <a:cs typeface="Calibri" panose="020F0502020204030204" pitchFamily="34" charset="0"/>
              </a:rPr>
              <a:t> манифест; ~</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армия; 3) ~</a:t>
            </a:r>
            <a:r>
              <a:rPr lang="ru-RU" sz="1600" i="1" dirty="0" err="1">
                <a:latin typeface="Calibri" panose="020F0502020204030204" pitchFamily="34" charset="0"/>
                <a:ea typeface="Calibri"/>
                <a:cs typeface="Calibri" panose="020F0502020204030204" pitchFamily="34" charset="0"/>
              </a:rPr>
              <a:t>ий</a:t>
            </a:r>
            <a:r>
              <a:rPr lang="ru-RU" sz="1600" i="1" dirty="0">
                <a:latin typeface="Calibri" panose="020F0502020204030204" pitchFamily="34" charset="0"/>
                <a:ea typeface="Calibri"/>
                <a:cs typeface="Calibri" panose="020F0502020204030204" pitchFamily="34" charset="0"/>
              </a:rPr>
              <a:t> ужин, подарок; ~</a:t>
            </a:r>
            <a:r>
              <a:rPr lang="ru-RU" sz="1600" i="1" dirty="0" err="1">
                <a:latin typeface="Calibri" panose="020F0502020204030204" pitchFamily="34" charset="0"/>
                <a:ea typeface="Calibri"/>
                <a:cs typeface="Calibri" panose="020F0502020204030204" pitchFamily="34" charset="0"/>
              </a:rPr>
              <a:t>ое</a:t>
            </a:r>
            <a:r>
              <a:rPr lang="ru-RU" sz="1600" i="1" dirty="0">
                <a:latin typeface="Calibri" panose="020F0502020204030204" pitchFamily="34" charset="0"/>
                <a:ea typeface="Calibri"/>
                <a:cs typeface="Calibri" panose="020F0502020204030204" pitchFamily="34" charset="0"/>
              </a:rPr>
              <a:t> убранство; ~</a:t>
            </a:r>
            <a:r>
              <a:rPr lang="ru-RU" sz="1600" i="1" dirty="0" err="1">
                <a:latin typeface="Calibri" panose="020F0502020204030204" pitchFamily="34" charset="0"/>
                <a:ea typeface="Calibri"/>
                <a:cs typeface="Calibri" panose="020F0502020204030204" pitchFamily="34" charset="0"/>
              </a:rPr>
              <a:t>ий</a:t>
            </a:r>
            <a:r>
              <a:rPr lang="ru-RU" sz="1600" i="1" dirty="0">
                <a:latin typeface="Calibri" panose="020F0502020204030204" pitchFamily="34" charset="0"/>
                <a:ea typeface="Calibri"/>
                <a:cs typeface="Calibri" panose="020F0502020204030204" pitchFamily="34" charset="0"/>
              </a:rPr>
              <a:t> наряд; ~</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роскошь. –</a:t>
            </a:r>
            <a:r>
              <a:rPr lang="ru-RU" sz="1600" dirty="0">
                <a:latin typeface="Calibri" panose="020F0502020204030204" pitchFamily="34" charset="0"/>
                <a:ea typeface="Calibri"/>
                <a:cs typeface="Calibri" panose="020F0502020204030204" pitchFamily="34" charset="0"/>
              </a:rPr>
              <a:t> </a:t>
            </a:r>
            <a:r>
              <a:rPr lang="ru-RU" sz="1600" b="1" dirty="0">
                <a:solidFill>
                  <a:srgbClr val="FF0000"/>
                </a:solidFill>
                <a:latin typeface="Calibri" panose="020F0502020204030204" pitchFamily="34" charset="0"/>
                <a:ea typeface="Calibri"/>
                <a:cs typeface="Calibri" panose="020F0502020204030204" pitchFamily="34" charset="0"/>
              </a:rPr>
              <a:t>Царственный</a:t>
            </a:r>
            <a:r>
              <a:rPr lang="ru-RU" sz="1600" dirty="0">
                <a:latin typeface="Calibri" panose="020F0502020204030204" pitchFamily="34" charset="0"/>
                <a:ea typeface="Calibri"/>
                <a:cs typeface="Calibri" panose="020F0502020204030204" pitchFamily="34" charset="0"/>
              </a:rPr>
              <a:t> . Отличающийся величественностью, значительностью по </a:t>
            </a:r>
            <a:r>
              <a:rPr lang="ru-RU" sz="1600" dirty="0" err="1">
                <a:latin typeface="Calibri" panose="020F0502020204030204" pitchFamily="34" charset="0"/>
                <a:ea typeface="Calibri"/>
                <a:cs typeface="Calibri" panose="020F0502020204030204" pitchFamily="34" charset="0"/>
              </a:rPr>
              <a:t>размаху.</a:t>
            </a:r>
            <a:r>
              <a:rPr lang="ru-RU" sz="1600" i="1" dirty="0" err="1">
                <a:latin typeface="Calibri" panose="020F0502020204030204" pitchFamily="34" charset="0"/>
                <a:ea typeface="Calibri"/>
                <a:cs typeface="Calibri" panose="020F0502020204030204" pitchFamily="34" charset="0"/>
              </a:rPr>
              <a:t>Царственный</a:t>
            </a:r>
            <a:r>
              <a:rPr lang="ru-RU" sz="1600" i="1" dirty="0">
                <a:latin typeface="Calibri" panose="020F0502020204030204" pitchFamily="34" charset="0"/>
                <a:ea typeface="Calibri"/>
                <a:cs typeface="Calibri" panose="020F0502020204030204" pitchFamily="34" charset="0"/>
              </a:rPr>
              <a:t>: ~</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особа; ~</a:t>
            </a:r>
            <a:r>
              <a:rPr lang="ru-RU" sz="1600" i="1" dirty="0" err="1">
                <a:latin typeface="Calibri" panose="020F0502020204030204" pitchFamily="34" charset="0"/>
                <a:ea typeface="Calibri"/>
                <a:cs typeface="Calibri" panose="020F0502020204030204" pitchFamily="34" charset="0"/>
              </a:rPr>
              <a:t>ый</a:t>
            </a:r>
            <a:r>
              <a:rPr lang="ru-RU" sz="1600" i="1" dirty="0">
                <a:latin typeface="Calibri" panose="020F0502020204030204" pitchFamily="34" charset="0"/>
                <a:ea typeface="Calibri"/>
                <a:cs typeface="Calibri" panose="020F0502020204030204" pitchFamily="34" charset="0"/>
              </a:rPr>
              <a:t> вид; ~</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походка, осанка, фигура; ~</a:t>
            </a:r>
            <a:r>
              <a:rPr lang="ru-RU" sz="1600" i="1" dirty="0" err="1">
                <a:latin typeface="Calibri" panose="020F0502020204030204" pitchFamily="34" charset="0"/>
                <a:ea typeface="Calibri"/>
                <a:cs typeface="Calibri" panose="020F0502020204030204" pitchFamily="34" charset="0"/>
              </a:rPr>
              <a:t>ый</a:t>
            </a:r>
            <a:r>
              <a:rPr lang="ru-RU" sz="1600" i="1" dirty="0">
                <a:latin typeface="Calibri" panose="020F0502020204030204" pitchFamily="34" charset="0"/>
                <a:ea typeface="Calibri"/>
                <a:cs typeface="Calibri" panose="020F0502020204030204" pitchFamily="34" charset="0"/>
              </a:rPr>
              <a:t> жест; ~</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река; ~</a:t>
            </a:r>
            <a:r>
              <a:rPr lang="ru-RU" sz="1600" i="1" dirty="0" err="1">
                <a:latin typeface="Calibri" panose="020F0502020204030204" pitchFamily="34" charset="0"/>
                <a:ea typeface="Calibri"/>
                <a:cs typeface="Calibri" panose="020F0502020204030204" pitchFamily="34" charset="0"/>
              </a:rPr>
              <a:t>ый</a:t>
            </a:r>
            <a:r>
              <a:rPr lang="ru-RU" sz="1600" i="1" dirty="0">
                <a:latin typeface="Calibri" panose="020F0502020204030204" pitchFamily="34" charset="0"/>
                <a:ea typeface="Calibri"/>
                <a:cs typeface="Calibri" panose="020F0502020204030204" pitchFamily="34" charset="0"/>
              </a:rPr>
              <a:t> конь.</a:t>
            </a:r>
            <a:r>
              <a:rPr lang="ru-RU" sz="1600" dirty="0">
                <a:latin typeface="Calibri" panose="020F0502020204030204" pitchFamily="34" charset="0"/>
                <a:ea typeface="Calibri"/>
                <a:cs typeface="Calibri" panose="020F0502020204030204" pitchFamily="34" charset="0"/>
              </a:rPr>
              <a:t> </a:t>
            </a:r>
            <a:r>
              <a:rPr lang="ru-RU" sz="1600" b="1" dirty="0">
                <a:solidFill>
                  <a:srgbClr val="FF0000"/>
                </a:solidFill>
                <a:latin typeface="Calibri" panose="020F0502020204030204" pitchFamily="34" charset="0"/>
                <a:ea typeface="Calibri"/>
                <a:cs typeface="Calibri" panose="020F0502020204030204" pitchFamily="34" charset="0"/>
              </a:rPr>
              <a:t>Царствующий.</a:t>
            </a:r>
            <a:r>
              <a:rPr lang="ru-RU" sz="1600" dirty="0">
                <a:latin typeface="Calibri" panose="020F0502020204030204" pitchFamily="34" charset="0"/>
                <a:ea typeface="Calibri"/>
                <a:cs typeface="Calibri" panose="020F0502020204030204" pitchFamily="34" charset="0"/>
              </a:rPr>
              <a:t>   Такой, который царствует</a:t>
            </a:r>
            <a:r>
              <a:rPr lang="ru-RU" sz="1600" i="1" dirty="0">
                <a:latin typeface="Calibri" panose="020F0502020204030204" pitchFamily="34" charset="0"/>
                <a:ea typeface="Calibri"/>
                <a:cs typeface="Calibri" panose="020F0502020204030204" pitchFamily="34" charset="0"/>
              </a:rPr>
              <a:t>. Ц-</a:t>
            </a:r>
            <a:r>
              <a:rPr lang="ru-RU" sz="1600" i="1" dirty="0" err="1">
                <a:latin typeface="Calibri" panose="020F0502020204030204" pitchFamily="34" charset="0"/>
                <a:ea typeface="Calibri"/>
                <a:cs typeface="Calibri" panose="020F0502020204030204" pitchFamily="34" charset="0"/>
              </a:rPr>
              <a:t>ая</a:t>
            </a:r>
            <a:r>
              <a:rPr lang="ru-RU" sz="1600" i="1" dirty="0">
                <a:latin typeface="Calibri" panose="020F0502020204030204" pitchFamily="34" charset="0"/>
                <a:ea typeface="Calibri"/>
                <a:cs typeface="Calibri" panose="020F0502020204030204" pitchFamily="34" charset="0"/>
              </a:rPr>
              <a:t> фамилия, династия. Ц. род</a:t>
            </a:r>
            <a:r>
              <a:rPr lang="ru-RU" sz="1600" dirty="0">
                <a:latin typeface="Calibri" panose="020F0502020204030204" pitchFamily="34" charset="0"/>
                <a:ea typeface="Calibri"/>
                <a:cs typeface="Calibri" panose="020F0502020204030204" pitchFamily="34" charset="0"/>
              </a:rPr>
              <a:t>.</a:t>
            </a:r>
            <a:endParaRPr lang="ru-RU" sz="1600" dirty="0">
              <a:effectLst/>
              <a:latin typeface="Calibri" panose="020F0502020204030204" pitchFamily="34" charset="0"/>
              <a:ea typeface="Calibri"/>
              <a:cs typeface="Calibri" panose="020F0502020204030204" pitchFamily="34" charset="0"/>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134318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2955"/>
            <a:ext cx="6372200" cy="369332"/>
          </a:xfrm>
          <a:prstGeom prst="rect">
            <a:avLst/>
          </a:prstGeom>
        </p:spPr>
        <p:txBody>
          <a:bodyPr wrap="square">
            <a:spAutoFit/>
          </a:bodyPr>
          <a:lstStyle/>
          <a:p>
            <a:r>
              <a:rPr lang="ru-RU" dirty="0" smtClean="0"/>
              <a:t>Восполнить – дополнить – пополнить-заполнить </a:t>
            </a:r>
            <a:endParaRPr lang="ru-RU" dirty="0"/>
          </a:p>
        </p:txBody>
      </p:sp>
      <p:sp>
        <p:nvSpPr>
          <p:cNvPr id="5" name="Прямоугольник 4"/>
          <p:cNvSpPr/>
          <p:nvPr/>
        </p:nvSpPr>
        <p:spPr>
          <a:xfrm>
            <a:off x="395536" y="365912"/>
            <a:ext cx="8280920"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b="1" i="0" u="none" strike="noStrike" dirty="0" smtClean="0">
                <a:solidFill>
                  <a:srgbClr val="FF0000"/>
                </a:solidFill>
                <a:effectLst/>
                <a:latin typeface="+mj-lt"/>
              </a:rPr>
              <a:t>ВОСПОЛНИТЬ</a:t>
            </a:r>
          </a:p>
          <a:p>
            <a:r>
              <a:rPr lang="ru-RU" b="0" i="0" dirty="0" smtClean="0">
                <a:solidFill>
                  <a:schemeClr val="accent3">
                    <a:lumMod val="50000"/>
                  </a:schemeClr>
                </a:solidFill>
                <a:effectLst/>
                <a:latin typeface="+mj-lt"/>
              </a:rPr>
              <a:t>Пополнить что-л. утраченное, недостающее; возместить. </a:t>
            </a:r>
            <a:r>
              <a:rPr lang="ru-RU" b="0" i="1" dirty="0" smtClean="0">
                <a:solidFill>
                  <a:schemeClr val="accent3">
                    <a:lumMod val="50000"/>
                  </a:schemeClr>
                </a:solidFill>
                <a:effectLst/>
                <a:latin typeface="+mj-lt"/>
              </a:rPr>
              <a:t>Восполнить недостаток</a:t>
            </a:r>
            <a:endParaRPr lang="ru-RU" b="0" i="0" dirty="0">
              <a:solidFill>
                <a:schemeClr val="accent3">
                  <a:lumMod val="50000"/>
                </a:schemeClr>
              </a:solidFill>
              <a:effectLst/>
              <a:latin typeface="+mj-lt"/>
            </a:endParaRPr>
          </a:p>
        </p:txBody>
      </p:sp>
      <p:sp>
        <p:nvSpPr>
          <p:cNvPr id="6" name="Прямоугольник 5"/>
          <p:cNvSpPr/>
          <p:nvPr/>
        </p:nvSpPr>
        <p:spPr>
          <a:xfrm>
            <a:off x="368255" y="4581128"/>
            <a:ext cx="828092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i="0" dirty="0" smtClean="0">
                <a:solidFill>
                  <a:srgbClr val="FF0000"/>
                </a:solidFill>
                <a:effectLst/>
              </a:rPr>
              <a:t>Заполнить </a:t>
            </a:r>
            <a:r>
              <a:rPr lang="ru-RU" b="0" i="0" dirty="0" smtClean="0">
                <a:solidFill>
                  <a:srgbClr val="333333"/>
                </a:solidFill>
                <a:effectLst/>
              </a:rPr>
              <a:t>— 1) занять целиком, наполнить, 2) вписать нужные сведения.</a:t>
            </a:r>
            <a:r>
              <a:rPr lang="ru-RU" dirty="0" smtClean="0"/>
              <a:t/>
            </a:r>
            <a:br>
              <a:rPr lang="ru-RU" dirty="0" smtClean="0"/>
            </a:br>
            <a:r>
              <a:rPr lang="ru-RU" b="0" i="0" dirty="0" smtClean="0">
                <a:solidFill>
                  <a:srgbClr val="333333"/>
                </a:solidFill>
                <a:effectLst/>
              </a:rPr>
              <a:t>Примеры употребления: </a:t>
            </a:r>
            <a:r>
              <a:rPr lang="ru-RU" b="0" i="1" dirty="0" smtClean="0">
                <a:solidFill>
                  <a:srgbClr val="333333"/>
                </a:solidFill>
                <a:effectLst/>
              </a:rPr>
              <a:t>заполнить зал, заполнить все места, заполнить площадь; заполнить бланк, формуляр, форму, анкету. </a:t>
            </a:r>
            <a:endParaRPr lang="ru-RU" dirty="0"/>
          </a:p>
        </p:txBody>
      </p:sp>
      <p:sp>
        <p:nvSpPr>
          <p:cNvPr id="7" name="Прямоугольник 6"/>
          <p:cNvSpPr/>
          <p:nvPr/>
        </p:nvSpPr>
        <p:spPr>
          <a:xfrm>
            <a:off x="389355" y="1556792"/>
            <a:ext cx="8280920"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b="1" i="0" u="none" strike="noStrike" dirty="0" smtClean="0">
                <a:solidFill>
                  <a:srgbClr val="FF0000"/>
                </a:solidFill>
                <a:effectLst/>
              </a:rPr>
              <a:t>ДОПОЛНИТЬ</a:t>
            </a:r>
          </a:p>
          <a:p>
            <a:r>
              <a:rPr lang="ru-RU" b="0" i="0" dirty="0" smtClean="0">
                <a:solidFill>
                  <a:schemeClr val="tx1"/>
                </a:solidFill>
                <a:effectLst/>
              </a:rPr>
              <a:t>Сделать более полным, добавляя что-л. к имеющемуся. </a:t>
            </a:r>
            <a:r>
              <a:rPr lang="ru-RU" b="0" i="1" dirty="0" smtClean="0">
                <a:solidFill>
                  <a:schemeClr val="tx1"/>
                </a:solidFill>
                <a:effectLst/>
              </a:rPr>
              <a:t>Дополнить ответ.</a:t>
            </a:r>
            <a:endParaRPr lang="ru-RU" b="0" i="0" dirty="0">
              <a:solidFill>
                <a:schemeClr val="tx1"/>
              </a:solidFill>
              <a:effectLst/>
            </a:endParaRPr>
          </a:p>
        </p:txBody>
      </p:sp>
      <p:sp>
        <p:nvSpPr>
          <p:cNvPr id="8" name="Прямоугольник 7"/>
          <p:cNvSpPr/>
          <p:nvPr/>
        </p:nvSpPr>
        <p:spPr>
          <a:xfrm>
            <a:off x="389355" y="2828836"/>
            <a:ext cx="8287101"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b="1" i="0" u="none" strike="noStrike" dirty="0" smtClean="0">
                <a:solidFill>
                  <a:srgbClr val="FF0000"/>
                </a:solidFill>
                <a:effectLst/>
              </a:rPr>
              <a:t>ПОПОЛНИТЬ</a:t>
            </a:r>
          </a:p>
          <a:p>
            <a:r>
              <a:rPr lang="ru-RU" b="0" i="0" dirty="0" smtClean="0">
                <a:solidFill>
                  <a:schemeClr val="tx1"/>
                </a:solidFill>
                <a:effectLst/>
              </a:rPr>
              <a:t>Увеличить что-л. добавлением, прибавлять недостающее. </a:t>
            </a:r>
            <a:r>
              <a:rPr lang="ru-RU" b="0" i="1" dirty="0" smtClean="0">
                <a:solidFill>
                  <a:schemeClr val="tx1"/>
                </a:solidFill>
                <a:effectLst/>
              </a:rPr>
              <a:t>Пополнить счёт</a:t>
            </a:r>
            <a:endParaRPr lang="ru-RU" b="0" i="0" dirty="0">
              <a:solidFill>
                <a:schemeClr val="tx1"/>
              </a:solidFill>
              <a:effectLst/>
            </a:endParaRPr>
          </a:p>
        </p:txBody>
      </p:sp>
      <p:sp>
        <p:nvSpPr>
          <p:cNvPr id="2" name="Нижний колонтитул 1"/>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59911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38554"/>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1600" b="1" dirty="0">
                <a:solidFill>
                  <a:srgbClr val="FF0000"/>
                </a:solidFill>
              </a:rPr>
              <a:t>Целостный – целый – цельный </a:t>
            </a:r>
          </a:p>
        </p:txBody>
      </p:sp>
      <p:sp>
        <p:nvSpPr>
          <p:cNvPr id="3" name="Прямоугольник 2"/>
          <p:cNvSpPr/>
          <p:nvPr/>
        </p:nvSpPr>
        <p:spPr>
          <a:xfrm>
            <a:off x="323528" y="620688"/>
            <a:ext cx="8640960" cy="3190361"/>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sz="1600" b="1" dirty="0">
                <a:solidFill>
                  <a:srgbClr val="FF0000"/>
                </a:solidFill>
                <a:latin typeface="Calibri"/>
                <a:ea typeface="Calibri"/>
                <a:cs typeface="Times New Roman"/>
              </a:rPr>
              <a:t>Целостный.</a:t>
            </a:r>
            <a:r>
              <a:rPr lang="ru-RU" sz="1600" dirty="0">
                <a:latin typeface="Calibri"/>
                <a:ea typeface="Calibri"/>
                <a:cs typeface="Times New Roman"/>
              </a:rPr>
              <a:t> Обладающий внутренним единством, воспринимающийся как единое целое; цельный, единый. </a:t>
            </a:r>
            <a:r>
              <a:rPr lang="ru-RU" sz="1600" i="1" dirty="0">
                <a:latin typeface="Calibri"/>
                <a:ea typeface="Calibri"/>
                <a:cs typeface="Times New Roman"/>
              </a:rPr>
              <a:t>Ц-</a:t>
            </a:r>
            <a:r>
              <a:rPr lang="ru-RU" sz="1600" i="1" dirty="0" err="1">
                <a:latin typeface="Calibri"/>
                <a:ea typeface="Calibri"/>
                <a:cs typeface="Times New Roman"/>
              </a:rPr>
              <a:t>ое</a:t>
            </a:r>
            <a:r>
              <a:rPr lang="ru-RU" sz="1600" i="1" dirty="0">
                <a:latin typeface="Calibri"/>
                <a:ea typeface="Calibri"/>
                <a:cs typeface="Times New Roman"/>
              </a:rPr>
              <a:t> впечатление. Ц. образ. Ц-</a:t>
            </a:r>
            <a:r>
              <a:rPr lang="ru-RU" sz="1600" i="1" dirty="0" err="1">
                <a:latin typeface="Calibri"/>
                <a:ea typeface="Calibri"/>
                <a:cs typeface="Times New Roman"/>
              </a:rPr>
              <a:t>ая</a:t>
            </a:r>
            <a:r>
              <a:rPr lang="ru-RU" sz="1600" i="1" dirty="0">
                <a:latin typeface="Calibri"/>
                <a:ea typeface="Calibri"/>
                <a:cs typeface="Times New Roman"/>
              </a:rPr>
              <a:t> теория. Ц-</a:t>
            </a:r>
            <a:r>
              <a:rPr lang="ru-RU" sz="1600" i="1" dirty="0" err="1">
                <a:latin typeface="Calibri"/>
                <a:ea typeface="Calibri"/>
                <a:cs typeface="Times New Roman"/>
              </a:rPr>
              <a:t>ая</a:t>
            </a:r>
            <a:r>
              <a:rPr lang="ru-RU" sz="1600" i="1" dirty="0">
                <a:latin typeface="Calibri"/>
                <a:ea typeface="Calibri"/>
                <a:cs typeface="Times New Roman"/>
              </a:rPr>
              <a:t> личность.</a:t>
            </a:r>
            <a:r>
              <a:rPr lang="en-US" sz="1600" dirty="0">
                <a:latin typeface="MS Gothic"/>
                <a:ea typeface="Calibri"/>
                <a:cs typeface="MS Gothic"/>
              </a:rPr>
              <a:t>◁</a:t>
            </a:r>
            <a:r>
              <a:rPr lang="en-US" sz="1600" dirty="0">
                <a:latin typeface="Calibri"/>
                <a:ea typeface="Calibri"/>
                <a:cs typeface="Times New Roman"/>
              </a:rPr>
              <a:t> </a:t>
            </a:r>
            <a:r>
              <a:rPr lang="ru-RU" sz="1600" dirty="0" err="1">
                <a:latin typeface="Calibri"/>
                <a:ea typeface="Calibri"/>
                <a:cs typeface="Calibri"/>
              </a:rPr>
              <a:t>Це</a:t>
            </a:r>
            <a:r>
              <a:rPr lang="ru-RU" sz="1600" dirty="0" err="1">
                <a:latin typeface="Calibri"/>
                <a:ea typeface="Calibri"/>
                <a:cs typeface="Times New Roman"/>
              </a:rPr>
              <a:t>́</a:t>
            </a:r>
            <a:r>
              <a:rPr lang="ru-RU" sz="1600" dirty="0" err="1">
                <a:latin typeface="Calibri"/>
                <a:ea typeface="Calibri"/>
                <a:cs typeface="Calibri"/>
              </a:rPr>
              <a:t>лостно</a:t>
            </a:r>
            <a:r>
              <a:rPr lang="ru-RU" sz="1600" dirty="0">
                <a:latin typeface="Calibri"/>
                <a:ea typeface="Calibri"/>
                <a:cs typeface="Times New Roman"/>
              </a:rPr>
              <a:t>, </a:t>
            </a:r>
            <a:r>
              <a:rPr lang="ru-RU" sz="1600" dirty="0">
                <a:latin typeface="Calibri"/>
                <a:ea typeface="Calibri"/>
                <a:cs typeface="Calibri"/>
              </a:rPr>
              <a:t>н</a:t>
            </a:r>
            <a:r>
              <a:rPr lang="ru-RU" sz="1600" dirty="0">
                <a:latin typeface="Calibri"/>
                <a:ea typeface="Calibri"/>
                <a:cs typeface="Times New Roman"/>
              </a:rPr>
              <a:t>ареч. </a:t>
            </a:r>
            <a:r>
              <a:rPr lang="ru-RU" sz="1600" i="1" dirty="0">
                <a:latin typeface="Calibri"/>
                <a:ea typeface="Calibri"/>
                <a:cs typeface="Times New Roman"/>
              </a:rPr>
              <a:t>Ц. воспринимать действительность. </a:t>
            </a:r>
            <a:r>
              <a:rPr lang="ru-RU" sz="1600" i="1" dirty="0" err="1">
                <a:latin typeface="Calibri"/>
                <a:ea typeface="Calibri"/>
                <a:cs typeface="Times New Roman"/>
              </a:rPr>
              <a:t>Це́лостность</a:t>
            </a:r>
            <a:r>
              <a:rPr lang="ru-RU" sz="1600" i="1" dirty="0">
                <a:latin typeface="Calibri"/>
                <a:ea typeface="Calibri"/>
                <a:cs typeface="Times New Roman"/>
              </a:rPr>
              <a:t>, -и; ж. Ц. организма. Территориальная ц. государства (нераздельность, неделимость).</a:t>
            </a:r>
            <a:r>
              <a:rPr lang="ru-RU" sz="1600" dirty="0">
                <a:latin typeface="Calibri"/>
                <a:ea typeface="Calibri"/>
                <a:cs typeface="Times New Roman"/>
              </a:rPr>
              <a:t> </a:t>
            </a:r>
            <a:r>
              <a:rPr lang="ru-RU" sz="1600" i="1" dirty="0">
                <a:latin typeface="Calibri"/>
                <a:ea typeface="Calibri"/>
                <a:cs typeface="Times New Roman"/>
              </a:rPr>
              <a:t>В замысле не хватает целостности. Нарушить ц. границ</a:t>
            </a:r>
            <a:r>
              <a:rPr lang="ru-RU" sz="1600" dirty="0">
                <a:latin typeface="Calibri"/>
                <a:ea typeface="Calibri"/>
                <a:cs typeface="Times New Roman"/>
              </a:rPr>
              <a:t>.  – </a:t>
            </a:r>
            <a:r>
              <a:rPr lang="ru-RU" sz="1600" b="1" dirty="0">
                <a:solidFill>
                  <a:srgbClr val="FF0000"/>
                </a:solidFill>
                <a:latin typeface="Calibri"/>
                <a:ea typeface="Calibri"/>
                <a:cs typeface="Times New Roman"/>
              </a:rPr>
              <a:t>Целый.</a:t>
            </a:r>
            <a:r>
              <a:rPr lang="ru-RU" sz="1600" dirty="0">
                <a:latin typeface="Calibri"/>
                <a:ea typeface="Calibri"/>
                <a:cs typeface="Times New Roman"/>
              </a:rPr>
              <a:t>   1. только полн. ф. Весь без изъятия, полный. 2. только полн. ф. Значительный, большой. 3. Невредимый, без изъяна, </a:t>
            </a:r>
            <a:r>
              <a:rPr lang="ru-RU" sz="1600" dirty="0" err="1">
                <a:latin typeface="Calibri"/>
                <a:ea typeface="Calibri"/>
                <a:cs typeface="Times New Roman"/>
              </a:rPr>
              <a:t>ущерба.</a:t>
            </a:r>
            <a:r>
              <a:rPr lang="ru-RU" sz="1600" i="1" dirty="0" err="1">
                <a:latin typeface="Calibri"/>
                <a:ea typeface="Calibri"/>
                <a:cs typeface="Times New Roman"/>
              </a:rPr>
              <a:t>Цел|ый</a:t>
            </a:r>
            <a:r>
              <a:rPr lang="ru-RU" sz="1600" i="1" dirty="0">
                <a:latin typeface="Calibri"/>
                <a:ea typeface="Calibri"/>
                <a:cs typeface="Times New Roman"/>
              </a:rPr>
              <a:t>: 1) ~</a:t>
            </a:r>
            <a:r>
              <a:rPr lang="ru-RU" sz="1600" i="1" dirty="0" err="1">
                <a:latin typeface="Calibri"/>
                <a:ea typeface="Calibri"/>
                <a:cs typeface="Times New Roman"/>
              </a:rPr>
              <a:t>ый</a:t>
            </a:r>
            <a:r>
              <a:rPr lang="ru-RU" sz="1600" i="1" dirty="0">
                <a:latin typeface="Calibri"/>
                <a:ea typeface="Calibri"/>
                <a:cs typeface="Times New Roman"/>
              </a:rPr>
              <a:t> час, день, арбуз, кусок, стакан</a:t>
            </a:r>
            <a:r>
              <a:rPr lang="ru-RU" sz="1600" dirty="0">
                <a:latin typeface="Calibri"/>
                <a:ea typeface="Calibri"/>
                <a:cs typeface="Times New Roman"/>
              </a:rPr>
              <a:t>; 2) ~</a:t>
            </a:r>
            <a:r>
              <a:rPr lang="ru-RU" sz="1600" dirty="0" err="1">
                <a:latin typeface="Calibri"/>
                <a:ea typeface="Calibri"/>
                <a:cs typeface="Times New Roman"/>
              </a:rPr>
              <a:t>ая</a:t>
            </a:r>
            <a:r>
              <a:rPr lang="ru-RU" sz="1600" dirty="0">
                <a:latin typeface="Calibri"/>
                <a:ea typeface="Calibri"/>
                <a:cs typeface="Times New Roman"/>
              </a:rPr>
              <a:t> эпоха, эпопея, наука; ~</a:t>
            </a:r>
            <a:r>
              <a:rPr lang="ru-RU" sz="1600" dirty="0" err="1">
                <a:latin typeface="Calibri"/>
                <a:ea typeface="Calibri"/>
                <a:cs typeface="Times New Roman"/>
              </a:rPr>
              <a:t>ый</a:t>
            </a:r>
            <a:r>
              <a:rPr lang="ru-RU" sz="1600" dirty="0">
                <a:latin typeface="Calibri"/>
                <a:ea typeface="Calibri"/>
                <a:cs typeface="Times New Roman"/>
              </a:rPr>
              <a:t> ряд вопросов; ~</a:t>
            </a:r>
            <a:r>
              <a:rPr lang="ru-RU" sz="1600" dirty="0" err="1">
                <a:latin typeface="Calibri"/>
                <a:ea typeface="Calibri"/>
                <a:cs typeface="Times New Roman"/>
              </a:rPr>
              <a:t>ый</a:t>
            </a:r>
            <a:r>
              <a:rPr lang="ru-RU" sz="1600" dirty="0">
                <a:latin typeface="Calibri"/>
                <a:ea typeface="Calibri"/>
                <a:cs typeface="Times New Roman"/>
              </a:rPr>
              <a:t> ворох бумаг; 3) машина, вещь цела; сапоги целы. – </a:t>
            </a:r>
            <a:r>
              <a:rPr lang="ru-RU" sz="1600" b="1" dirty="0">
                <a:solidFill>
                  <a:srgbClr val="FF0000"/>
                </a:solidFill>
                <a:latin typeface="Calibri"/>
                <a:ea typeface="Calibri"/>
                <a:cs typeface="Times New Roman"/>
              </a:rPr>
              <a:t>Цельный.</a:t>
            </a:r>
            <a:r>
              <a:rPr lang="ru-RU" sz="1600" dirty="0">
                <a:latin typeface="Calibri"/>
                <a:ea typeface="Calibri"/>
                <a:cs typeface="Times New Roman"/>
              </a:rPr>
              <a:t> Из одного вещества, из одного куска, монолитный. 2. только полн. ф. Не разбавленный, не снятой. 3. перен. Обладающий внутренним единством. Синоним: целостный. </a:t>
            </a:r>
            <a:r>
              <a:rPr lang="ru-RU" sz="1600" i="1" dirty="0" err="1">
                <a:latin typeface="Calibri"/>
                <a:ea typeface="Calibri"/>
                <a:cs typeface="Times New Roman"/>
              </a:rPr>
              <a:t>Цельн|ый</a:t>
            </a:r>
            <a:r>
              <a:rPr lang="ru-RU" sz="1600" i="1" dirty="0">
                <a:latin typeface="Calibri"/>
                <a:ea typeface="Calibri"/>
                <a:cs typeface="Times New Roman"/>
              </a:rPr>
              <a:t>: 1) ~</a:t>
            </a:r>
            <a:r>
              <a:rPr lang="ru-RU" sz="1600" i="1" dirty="0" err="1">
                <a:latin typeface="Calibri"/>
                <a:ea typeface="Calibri"/>
                <a:cs typeface="Times New Roman"/>
              </a:rPr>
              <a:t>ый</a:t>
            </a:r>
            <a:r>
              <a:rPr lang="ru-RU" sz="1600" i="1" dirty="0">
                <a:latin typeface="Calibri"/>
                <a:ea typeface="Calibri"/>
                <a:cs typeface="Times New Roman"/>
              </a:rPr>
              <a:t> кусок; ~</a:t>
            </a:r>
            <a:r>
              <a:rPr lang="ru-RU" sz="1600" i="1" dirty="0" err="1">
                <a:latin typeface="Calibri"/>
                <a:ea typeface="Calibri"/>
                <a:cs typeface="Times New Roman"/>
              </a:rPr>
              <a:t>ая</a:t>
            </a:r>
            <a:r>
              <a:rPr lang="ru-RU" sz="1600" i="1" dirty="0">
                <a:latin typeface="Calibri"/>
                <a:ea typeface="Calibri"/>
                <a:cs typeface="Times New Roman"/>
              </a:rPr>
              <a:t> глыба; ~</a:t>
            </a:r>
            <a:r>
              <a:rPr lang="ru-RU" sz="1600" i="1" dirty="0" err="1">
                <a:latin typeface="Calibri"/>
                <a:ea typeface="Calibri"/>
                <a:cs typeface="Times New Roman"/>
              </a:rPr>
              <a:t>ый</a:t>
            </a:r>
            <a:r>
              <a:rPr lang="ru-RU" sz="1600" i="1" dirty="0">
                <a:latin typeface="Calibri"/>
                <a:ea typeface="Calibri"/>
                <a:cs typeface="Times New Roman"/>
              </a:rPr>
              <a:t> гранит; 2) ~</a:t>
            </a:r>
            <a:r>
              <a:rPr lang="ru-RU" sz="1600" i="1" dirty="0" err="1">
                <a:latin typeface="Calibri"/>
                <a:ea typeface="Calibri"/>
                <a:cs typeface="Times New Roman"/>
              </a:rPr>
              <a:t>ое</a:t>
            </a:r>
            <a:r>
              <a:rPr lang="ru-RU" sz="1600" i="1" dirty="0">
                <a:latin typeface="Calibri"/>
                <a:ea typeface="Calibri"/>
                <a:cs typeface="Times New Roman"/>
              </a:rPr>
              <a:t> молоко; ~</a:t>
            </a:r>
            <a:r>
              <a:rPr lang="ru-RU" sz="1600" i="1" dirty="0" err="1">
                <a:latin typeface="Calibri"/>
                <a:ea typeface="Calibri"/>
                <a:cs typeface="Times New Roman"/>
              </a:rPr>
              <a:t>ые</a:t>
            </a:r>
            <a:r>
              <a:rPr lang="ru-RU" sz="1600" i="1" dirty="0">
                <a:latin typeface="Calibri"/>
                <a:ea typeface="Calibri"/>
                <a:cs typeface="Times New Roman"/>
              </a:rPr>
              <a:t> сливки; 3) ~</a:t>
            </a:r>
            <a:r>
              <a:rPr lang="ru-RU" sz="1600" i="1" dirty="0" err="1">
                <a:latin typeface="Calibri"/>
                <a:ea typeface="Calibri"/>
                <a:cs typeface="Times New Roman"/>
              </a:rPr>
              <a:t>ый</a:t>
            </a:r>
            <a:r>
              <a:rPr lang="ru-RU" sz="1600" i="1" dirty="0">
                <a:latin typeface="Calibri"/>
                <a:ea typeface="Calibri"/>
                <a:cs typeface="Times New Roman"/>
              </a:rPr>
              <a:t> образ, характер; ~</a:t>
            </a:r>
            <a:r>
              <a:rPr lang="ru-RU" sz="1600" i="1" dirty="0" err="1">
                <a:latin typeface="Calibri"/>
                <a:ea typeface="Calibri"/>
                <a:cs typeface="Times New Roman"/>
              </a:rPr>
              <a:t>ая</a:t>
            </a:r>
            <a:r>
              <a:rPr lang="ru-RU" sz="1600" i="1" dirty="0">
                <a:latin typeface="Calibri"/>
                <a:ea typeface="Calibri"/>
                <a:cs typeface="Times New Roman"/>
              </a:rPr>
              <a:t> личность, натура; ~</a:t>
            </a:r>
            <a:r>
              <a:rPr lang="ru-RU" sz="1600" i="1" dirty="0" err="1">
                <a:latin typeface="Calibri"/>
                <a:ea typeface="Calibri"/>
                <a:cs typeface="Times New Roman"/>
              </a:rPr>
              <a:t>ое</a:t>
            </a:r>
            <a:r>
              <a:rPr lang="ru-RU" sz="1600" i="1" dirty="0">
                <a:latin typeface="Calibri"/>
                <a:ea typeface="Calibri"/>
                <a:cs typeface="Times New Roman"/>
              </a:rPr>
              <a:t> чувство, мировоззрение</a:t>
            </a:r>
            <a:r>
              <a:rPr lang="ru-RU" sz="1600" dirty="0">
                <a:latin typeface="Calibri"/>
                <a:ea typeface="Calibri"/>
                <a:cs typeface="Times New Roman"/>
              </a:rPr>
              <a:t>.  </a:t>
            </a:r>
            <a:endParaRPr lang="ru-RU" sz="1600" dirty="0">
              <a:effectLst/>
              <a:latin typeface="Calibri"/>
              <a:ea typeface="Calibri"/>
              <a:cs typeface="Times New Roman"/>
            </a:endParaRPr>
          </a:p>
        </p:txBody>
      </p:sp>
      <p:sp>
        <p:nvSpPr>
          <p:cNvPr id="4" name="Прямоугольник 3"/>
          <p:cNvSpPr/>
          <p:nvPr/>
        </p:nvSpPr>
        <p:spPr>
          <a:xfrm>
            <a:off x="392523" y="3923764"/>
            <a:ext cx="5360250"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b="1" dirty="0">
                <a:solidFill>
                  <a:srgbClr val="FF0000"/>
                </a:solidFill>
                <a:latin typeface="Calibri" panose="020F0502020204030204" pitchFamily="34" charset="0"/>
                <a:cs typeface="Calibri" panose="020F0502020204030204" pitchFamily="34" charset="0"/>
              </a:rPr>
              <a:t>Центральный – централизованный – центристский </a:t>
            </a:r>
          </a:p>
        </p:txBody>
      </p:sp>
      <p:sp>
        <p:nvSpPr>
          <p:cNvPr id="5" name="Прямоугольник 4"/>
          <p:cNvSpPr/>
          <p:nvPr/>
        </p:nvSpPr>
        <p:spPr>
          <a:xfrm>
            <a:off x="323528" y="4293096"/>
            <a:ext cx="8435760" cy="205774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1000"/>
              </a:spcAft>
            </a:pPr>
            <a:r>
              <a:rPr lang="ru-RU" sz="1600" b="1" dirty="0">
                <a:solidFill>
                  <a:srgbClr val="FF0000"/>
                </a:solidFill>
                <a:latin typeface="Calibri"/>
                <a:ea typeface="Calibri"/>
                <a:cs typeface="Times New Roman"/>
              </a:rPr>
              <a:t>Центральный .</a:t>
            </a:r>
            <a:r>
              <a:rPr lang="ru-RU" sz="1600" dirty="0">
                <a:latin typeface="Calibri"/>
                <a:ea typeface="Calibri"/>
                <a:cs typeface="Times New Roman"/>
              </a:rPr>
              <a:t>  Находящийся в центре, в середине; главный. </a:t>
            </a:r>
            <a:r>
              <a:rPr lang="ru-RU" sz="1600" b="1" dirty="0">
                <a:solidFill>
                  <a:srgbClr val="FF0000"/>
                </a:solidFill>
                <a:latin typeface="Calibri"/>
                <a:ea typeface="Calibri"/>
                <a:cs typeface="Times New Roman"/>
              </a:rPr>
              <a:t>Централизованный </a:t>
            </a:r>
            <a:r>
              <a:rPr lang="ru-RU" sz="1600" dirty="0">
                <a:latin typeface="Calibri"/>
                <a:ea typeface="Calibri"/>
                <a:cs typeface="Times New Roman"/>
              </a:rPr>
              <a:t> 1. Сосредоточенный в едином центре. 2. (об управлении). Основанный на подчинении единому центру. 2. Исходящий из единого центра– </a:t>
            </a:r>
            <a:r>
              <a:rPr lang="ru-RU" sz="1600" b="1" dirty="0">
                <a:solidFill>
                  <a:srgbClr val="FF0000"/>
                </a:solidFill>
                <a:latin typeface="Calibri"/>
                <a:ea typeface="Calibri"/>
                <a:cs typeface="Times New Roman"/>
              </a:rPr>
              <a:t>Центристский</a:t>
            </a:r>
            <a:r>
              <a:rPr lang="ru-RU" sz="1600" dirty="0">
                <a:latin typeface="Calibri"/>
                <a:ea typeface="Calibri"/>
                <a:cs typeface="Times New Roman"/>
              </a:rPr>
              <a:t>.  прил. 1. </a:t>
            </a:r>
            <a:r>
              <a:rPr lang="ru-RU" sz="1600" dirty="0" err="1">
                <a:latin typeface="Calibri"/>
                <a:ea typeface="Calibri"/>
                <a:cs typeface="Times New Roman"/>
              </a:rPr>
              <a:t>соотн</a:t>
            </a:r>
            <a:r>
              <a:rPr lang="ru-RU" sz="1600" dirty="0">
                <a:latin typeface="Calibri"/>
                <a:ea typeface="Calibri"/>
                <a:cs typeface="Times New Roman"/>
              </a:rPr>
              <a:t>. с сущ. «центризм»  2. Свойственный центризму  (Центризм. 1. Течение внутри партий II Интернационала, занимавшее промежуточное положение между реформистским и революционным путями развития общественной жизни. 2. Позиция фракций выборных органов власти, заключающаяся в промежуточности позиции между "левым" и "правым" крылом).</a:t>
            </a:r>
            <a:endParaRPr lang="ru-RU" sz="1600" dirty="0">
              <a:effectLst/>
              <a:latin typeface="Calibri"/>
              <a:ea typeface="Calibri"/>
              <a:cs typeface="Times New Roman"/>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69801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7056784" cy="338554"/>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ru-RU" sz="1600" b="1" dirty="0">
                <a:solidFill>
                  <a:srgbClr val="FF0000"/>
                </a:solidFill>
              </a:rPr>
              <a:t>Эффективный – эффектный </a:t>
            </a:r>
          </a:p>
        </p:txBody>
      </p:sp>
      <p:sp>
        <p:nvSpPr>
          <p:cNvPr id="3" name="Прямоугольник 2"/>
          <p:cNvSpPr/>
          <p:nvPr/>
        </p:nvSpPr>
        <p:spPr>
          <a:xfrm>
            <a:off x="323528" y="620688"/>
            <a:ext cx="8640960" cy="838948"/>
          </a:xfrm>
          <a:prstGeom prst="rect">
            <a:avLst/>
          </a:prstGeom>
          <a:ln>
            <a:solidFill>
              <a:srgbClr val="00B0F0"/>
            </a:solidFill>
          </a:ln>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5000"/>
              </a:lnSpc>
              <a:spcAft>
                <a:spcPts val="1000"/>
              </a:spcAft>
            </a:pPr>
            <a:r>
              <a:rPr lang="ru-RU" b="1" dirty="0">
                <a:solidFill>
                  <a:srgbClr val="FF0000"/>
                </a:solidFill>
                <a:latin typeface="Calibri"/>
                <a:ea typeface="Calibri"/>
                <a:cs typeface="Times New Roman"/>
              </a:rPr>
              <a:t>Эффективный</a:t>
            </a:r>
            <a:r>
              <a:rPr lang="ru-RU" dirty="0">
                <a:latin typeface="Calibri"/>
                <a:ea typeface="Calibri"/>
                <a:cs typeface="Times New Roman"/>
              </a:rPr>
              <a:t>.  Приводящий к нужным результатам; действенный </a:t>
            </a:r>
            <a:endParaRPr lang="ru-RU" dirty="0" smtClean="0">
              <a:latin typeface="Calibri"/>
              <a:ea typeface="Calibri"/>
              <a:cs typeface="Times New Roman"/>
            </a:endParaRPr>
          </a:p>
          <a:p>
            <a:pPr>
              <a:lnSpc>
                <a:spcPct val="115000"/>
              </a:lnSpc>
              <a:spcAft>
                <a:spcPts val="1000"/>
              </a:spcAft>
            </a:pPr>
            <a:r>
              <a:rPr lang="ru-RU" dirty="0" smtClean="0">
                <a:latin typeface="Calibri"/>
                <a:ea typeface="Calibri"/>
                <a:cs typeface="Times New Roman"/>
              </a:rPr>
              <a:t> </a:t>
            </a:r>
            <a:r>
              <a:rPr lang="ru-RU" b="1" dirty="0">
                <a:solidFill>
                  <a:srgbClr val="FF0000"/>
                </a:solidFill>
                <a:latin typeface="Calibri"/>
                <a:ea typeface="Calibri"/>
                <a:cs typeface="Times New Roman"/>
              </a:rPr>
              <a:t>Эффектный.  </a:t>
            </a:r>
            <a:r>
              <a:rPr lang="ru-RU" dirty="0">
                <a:latin typeface="Calibri"/>
                <a:ea typeface="Calibri"/>
                <a:cs typeface="Times New Roman"/>
              </a:rPr>
              <a:t>Производящий впечатление на окружающих.  </a:t>
            </a:r>
            <a:endParaRPr lang="ru-RU" dirty="0">
              <a:effectLst/>
              <a:latin typeface="Calibri"/>
              <a:ea typeface="Calibri"/>
              <a:cs typeface="Times New Roman"/>
            </a:endParaRPr>
          </a:p>
        </p:txBody>
      </p:sp>
      <p:sp>
        <p:nvSpPr>
          <p:cNvPr id="4" name="Прямоугольник 3"/>
          <p:cNvSpPr/>
          <p:nvPr/>
        </p:nvSpPr>
        <p:spPr>
          <a:xfrm>
            <a:off x="349271" y="2276872"/>
            <a:ext cx="3392339" cy="646331"/>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b="1" dirty="0">
                <a:solidFill>
                  <a:srgbClr val="FF0000"/>
                </a:solidFill>
                <a:latin typeface="Calibri" panose="020F0502020204030204" pitchFamily="34" charset="0"/>
                <a:cs typeface="Calibri" panose="020F0502020204030204" pitchFamily="34" charset="0"/>
              </a:rPr>
              <a:t>Языковой–языковый–язычный </a:t>
            </a:r>
          </a:p>
          <a:p>
            <a:r>
              <a:rPr lang="ru-RU" b="1" dirty="0">
                <a:solidFill>
                  <a:srgbClr val="FF0000"/>
                </a:solidFill>
                <a:latin typeface="Calibri" panose="020F0502020204030204" pitchFamily="34" charset="0"/>
                <a:cs typeface="Calibri" panose="020F0502020204030204" pitchFamily="34" charset="0"/>
              </a:rPr>
              <a:t> </a:t>
            </a:r>
          </a:p>
        </p:txBody>
      </p:sp>
      <p:sp>
        <p:nvSpPr>
          <p:cNvPr id="5" name="Прямоугольник 4"/>
          <p:cNvSpPr/>
          <p:nvPr/>
        </p:nvSpPr>
        <p:spPr>
          <a:xfrm>
            <a:off x="323528" y="3284984"/>
            <a:ext cx="8435760" cy="23034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1000"/>
              </a:spcAft>
            </a:pPr>
            <a:r>
              <a:rPr lang="ru-RU" b="1" dirty="0">
                <a:solidFill>
                  <a:srgbClr val="FF0000"/>
                </a:solidFill>
                <a:latin typeface="Calibri"/>
                <a:ea typeface="Calibri"/>
                <a:cs typeface="Times New Roman"/>
              </a:rPr>
              <a:t>Языковой.</a:t>
            </a:r>
            <a:r>
              <a:rPr lang="ru-RU" dirty="0">
                <a:latin typeface="Calibri"/>
                <a:ea typeface="Calibri"/>
                <a:cs typeface="Times New Roman"/>
              </a:rPr>
              <a:t> 1) Соотносящийся по знач. с существительное : язык , связанный с ним. 2) Свойственный языку , характерный для него. 3) Принадлежащий языку. –</a:t>
            </a:r>
            <a:r>
              <a:rPr lang="ru-RU" b="1" dirty="0">
                <a:solidFill>
                  <a:srgbClr val="FF0000"/>
                </a:solidFill>
                <a:latin typeface="Calibri"/>
                <a:ea typeface="Calibri"/>
                <a:cs typeface="Times New Roman"/>
              </a:rPr>
              <a:t>Языковый</a:t>
            </a:r>
            <a:r>
              <a:rPr lang="ru-RU" dirty="0">
                <a:latin typeface="Calibri"/>
                <a:ea typeface="Calibri"/>
                <a:cs typeface="Times New Roman"/>
              </a:rPr>
              <a:t>. Сделанный, приготовленный из языка. –</a:t>
            </a:r>
            <a:r>
              <a:rPr lang="ru-RU" b="1" dirty="0">
                <a:solidFill>
                  <a:srgbClr val="FF0000"/>
                </a:solidFill>
                <a:latin typeface="Calibri"/>
                <a:ea typeface="Calibri"/>
                <a:cs typeface="Times New Roman"/>
              </a:rPr>
              <a:t>Язычный.</a:t>
            </a:r>
            <a:r>
              <a:rPr lang="ru-RU" dirty="0">
                <a:latin typeface="Calibri"/>
                <a:ea typeface="Calibri"/>
                <a:cs typeface="Times New Roman"/>
              </a:rPr>
              <a:t>  1) Соотносящийся по знач. с существительное : язык, связанный с ним. 2) Свойственный языку, характерный для него. 3) Принадлежащий языку. 4) Образующийся при участии языка. 2. прилагательное устаревшее 1) Соотносящийся по знач. с существительное : язык , связанный с ним. 2) Свойственный языку , характерный для него.</a:t>
            </a:r>
            <a:endParaRPr lang="ru-RU" dirty="0">
              <a:effectLst/>
              <a:latin typeface="Calibri"/>
              <a:ea typeface="Calibri"/>
              <a:cs typeface="Times New Roman"/>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27333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42" y="0"/>
            <a:ext cx="7704856"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b="1" dirty="0">
                <a:solidFill>
                  <a:srgbClr val="FF0000"/>
                </a:solidFill>
              </a:rPr>
              <a:t>Встряхнуть – вытряхнуть – отряхнуть – стряхнуть </a:t>
            </a:r>
          </a:p>
        </p:txBody>
      </p:sp>
      <p:sp>
        <p:nvSpPr>
          <p:cNvPr id="3" name="Прямоугольник 2"/>
          <p:cNvSpPr/>
          <p:nvPr/>
        </p:nvSpPr>
        <p:spPr>
          <a:xfrm>
            <a:off x="357142" y="620688"/>
            <a:ext cx="8391322" cy="535531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buAutoNum type="arabicPeriod"/>
            </a:pPr>
            <a:endParaRPr lang="ru-RU" b="1" dirty="0" smtClean="0">
              <a:solidFill>
                <a:srgbClr val="FF0000"/>
              </a:solidFill>
              <a:latin typeface="Calibri"/>
              <a:ea typeface="Calibri"/>
              <a:cs typeface="Times New Roman"/>
            </a:endParaRPr>
          </a:p>
          <a:p>
            <a:pPr marL="342900" indent="-342900">
              <a:buAutoNum type="arabicPeriod"/>
            </a:pPr>
            <a:r>
              <a:rPr lang="ru-RU" b="1" dirty="0" smtClean="0">
                <a:solidFill>
                  <a:srgbClr val="FF0000"/>
                </a:solidFill>
                <a:latin typeface="Calibri"/>
                <a:ea typeface="Calibri"/>
                <a:cs typeface="Times New Roman"/>
              </a:rPr>
              <a:t>Встряхнуть</a:t>
            </a:r>
            <a:r>
              <a:rPr lang="ru-RU" dirty="0" smtClean="0">
                <a:latin typeface="Calibri"/>
                <a:ea typeface="Calibri"/>
                <a:cs typeface="Times New Roman"/>
              </a:rPr>
              <a:t> - </a:t>
            </a:r>
            <a:r>
              <a:rPr lang="ru-RU" b="1" dirty="0" smtClean="0">
                <a:latin typeface="Calibri"/>
                <a:ea typeface="Calibri"/>
                <a:cs typeface="Times New Roman"/>
              </a:rPr>
              <a:t>Приподняв</a:t>
            </a:r>
            <a:r>
              <a:rPr lang="ru-RU" b="1" dirty="0">
                <a:latin typeface="Calibri"/>
                <a:ea typeface="Calibri"/>
                <a:cs typeface="Times New Roman"/>
              </a:rPr>
              <a:t>, потрясти с силой. </a:t>
            </a:r>
            <a:r>
              <a:rPr lang="ru-RU" i="1" dirty="0">
                <a:latin typeface="Calibri"/>
                <a:ea typeface="Calibri"/>
                <a:cs typeface="Times New Roman"/>
              </a:rPr>
              <a:t>Встряхнуть щенка. Встряхнуть пальто.</a:t>
            </a:r>
            <a:r>
              <a:rPr lang="ru-RU" dirty="0">
                <a:latin typeface="Calibri"/>
                <a:ea typeface="Calibri"/>
                <a:cs typeface="Times New Roman"/>
              </a:rPr>
              <a:t> </a:t>
            </a:r>
            <a:endParaRPr lang="ru-RU" dirty="0" smtClean="0">
              <a:latin typeface="Calibri"/>
              <a:ea typeface="Calibri"/>
              <a:cs typeface="Times New Roman"/>
            </a:endParaRPr>
          </a:p>
          <a:p>
            <a:r>
              <a:rPr lang="ru-RU" dirty="0" smtClean="0">
                <a:latin typeface="Calibri"/>
                <a:ea typeface="Calibri"/>
                <a:cs typeface="Times New Roman"/>
              </a:rPr>
              <a:t>2</a:t>
            </a:r>
            <a:r>
              <a:rPr lang="ru-RU" dirty="0">
                <a:latin typeface="Calibri"/>
                <a:ea typeface="Calibri"/>
                <a:cs typeface="Times New Roman"/>
              </a:rPr>
              <a:t>. перен. </a:t>
            </a:r>
            <a:r>
              <a:rPr lang="ru-RU" b="1" dirty="0">
                <a:latin typeface="Calibri"/>
                <a:ea typeface="Calibri"/>
                <a:cs typeface="Times New Roman"/>
              </a:rPr>
              <a:t>Произвести душевное потрясение, вывести из привычного состояния. </a:t>
            </a:r>
            <a:r>
              <a:rPr lang="ru-RU" i="1" dirty="0">
                <a:latin typeface="Calibri"/>
                <a:ea typeface="Calibri"/>
                <a:cs typeface="Times New Roman"/>
              </a:rPr>
              <a:t>Война </a:t>
            </a:r>
            <a:r>
              <a:rPr lang="ru-RU" i="1" dirty="0" smtClean="0">
                <a:latin typeface="Calibri"/>
                <a:ea typeface="Calibri"/>
                <a:cs typeface="Times New Roman"/>
              </a:rPr>
              <a:t>встряхнула </a:t>
            </a:r>
            <a:r>
              <a:rPr lang="ru-RU" i="1" dirty="0">
                <a:latin typeface="Calibri"/>
                <a:ea typeface="Calibri"/>
                <a:cs typeface="Times New Roman"/>
              </a:rPr>
              <a:t>массы, разбудила их неслыханными ужасами и страданиями. Ленин.</a:t>
            </a:r>
            <a:r>
              <a:rPr lang="ru-RU" dirty="0">
                <a:latin typeface="Calibri"/>
                <a:ea typeface="Calibri"/>
                <a:cs typeface="Times New Roman"/>
              </a:rPr>
              <a:t> </a:t>
            </a:r>
            <a:endParaRPr lang="ru-RU" dirty="0" smtClean="0">
              <a:latin typeface="Calibri"/>
              <a:ea typeface="Calibri"/>
              <a:cs typeface="Times New Roman"/>
            </a:endParaRPr>
          </a:p>
          <a:p>
            <a:r>
              <a:rPr lang="ru-RU" dirty="0" smtClean="0">
                <a:latin typeface="Calibri"/>
                <a:ea typeface="Calibri"/>
                <a:cs typeface="Times New Roman"/>
              </a:rPr>
              <a:t>3</a:t>
            </a:r>
            <a:r>
              <a:rPr lang="ru-RU" dirty="0">
                <a:latin typeface="Calibri"/>
                <a:ea typeface="Calibri"/>
                <a:cs typeface="Times New Roman"/>
              </a:rPr>
              <a:t>. безл. О сотрясении, о сильном толчке. </a:t>
            </a:r>
            <a:r>
              <a:rPr lang="ru-RU" i="1" dirty="0">
                <a:latin typeface="Calibri"/>
                <a:ea typeface="Calibri"/>
                <a:cs typeface="Times New Roman"/>
              </a:rPr>
              <a:t>При въезде на мост телегу с седоком сильно встряхнуло.</a:t>
            </a:r>
            <a:r>
              <a:rPr lang="ru-RU" b="1" dirty="0">
                <a:solidFill>
                  <a:srgbClr val="FF0000"/>
                </a:solidFill>
                <a:latin typeface="Calibri"/>
                <a:ea typeface="Calibri"/>
                <a:cs typeface="Times New Roman"/>
              </a:rPr>
              <a:t> </a:t>
            </a:r>
            <a:endParaRPr lang="ru-RU" b="1" dirty="0" smtClean="0">
              <a:solidFill>
                <a:srgbClr val="FF0000"/>
              </a:solidFill>
              <a:latin typeface="Calibri"/>
              <a:ea typeface="Calibri"/>
              <a:cs typeface="Times New Roman"/>
            </a:endParaRPr>
          </a:p>
          <a:p>
            <a:r>
              <a:rPr lang="ru-RU" b="1" dirty="0" smtClean="0">
                <a:solidFill>
                  <a:srgbClr val="FF0000"/>
                </a:solidFill>
                <a:latin typeface="Calibri"/>
                <a:ea typeface="Calibri"/>
                <a:cs typeface="Times New Roman"/>
              </a:rPr>
              <a:t>Вытряхнуть </a:t>
            </a:r>
            <a:r>
              <a:rPr lang="ru-RU" b="1" dirty="0">
                <a:solidFill>
                  <a:srgbClr val="FF0000"/>
                </a:solidFill>
                <a:latin typeface="Calibri"/>
                <a:ea typeface="Calibri"/>
                <a:cs typeface="Times New Roman"/>
              </a:rPr>
              <a:t>–</a:t>
            </a:r>
            <a:r>
              <a:rPr lang="ru-RU" dirty="0">
                <a:latin typeface="Calibri"/>
                <a:ea typeface="Calibri"/>
                <a:cs typeface="Times New Roman"/>
              </a:rPr>
              <a:t> тряхнув, выбросить, вывалить, уронить. </a:t>
            </a:r>
            <a:r>
              <a:rPr lang="ru-RU" i="1" dirty="0">
                <a:latin typeface="Calibri"/>
                <a:ea typeface="Calibri"/>
                <a:cs typeface="Times New Roman"/>
              </a:rPr>
              <a:t>Вынимая плиток, вытряхнул из кармана письмо</a:t>
            </a:r>
            <a:r>
              <a:rPr lang="ru-RU" dirty="0">
                <a:latin typeface="Calibri"/>
                <a:ea typeface="Calibri"/>
                <a:cs typeface="Times New Roman"/>
              </a:rPr>
              <a:t>. </a:t>
            </a:r>
            <a:endParaRPr lang="ru-RU" dirty="0" smtClean="0">
              <a:latin typeface="Calibri"/>
              <a:ea typeface="Calibri"/>
              <a:cs typeface="Times New Roman"/>
            </a:endParaRPr>
          </a:p>
          <a:p>
            <a:r>
              <a:rPr lang="ru-RU" b="1" dirty="0" smtClean="0">
                <a:solidFill>
                  <a:srgbClr val="FF0000"/>
                </a:solidFill>
                <a:latin typeface="Calibri"/>
                <a:ea typeface="Calibri"/>
                <a:cs typeface="Times New Roman"/>
              </a:rPr>
              <a:t>Отряхнуть</a:t>
            </a:r>
            <a:r>
              <a:rPr lang="ru-RU" b="1" dirty="0" smtClean="0">
                <a:latin typeface="Calibri"/>
                <a:ea typeface="Calibri"/>
                <a:cs typeface="Times New Roman"/>
              </a:rPr>
              <a:t> </a:t>
            </a:r>
            <a:r>
              <a:rPr lang="ru-RU" dirty="0">
                <a:latin typeface="Calibri"/>
                <a:ea typeface="Calibri"/>
                <a:cs typeface="Times New Roman"/>
              </a:rPr>
              <a:t>Встряхивая, заставлять упасть с чего, очистить от чего-н. </a:t>
            </a:r>
            <a:r>
              <a:rPr lang="ru-RU" i="1" dirty="0">
                <a:latin typeface="Calibri"/>
                <a:ea typeface="Calibri"/>
                <a:cs typeface="Times New Roman"/>
              </a:rPr>
              <a:t>И, пыль веков от хартий отряхнув, правдивые сказанья перепишет. Пушкин. Отряхнуть пепел сигары. Отряхнуть снег с валенок. Отряхнуть прах от своих ног (книжн. ритор.</a:t>
            </a:r>
            <a:r>
              <a:rPr lang="ru-RU" dirty="0">
                <a:latin typeface="Calibri"/>
                <a:ea typeface="Calibri"/>
                <a:cs typeface="Times New Roman"/>
              </a:rPr>
              <a:t>) - то же, что отрясти прах от своих </a:t>
            </a:r>
            <a:r>
              <a:rPr lang="ru-RU" dirty="0" smtClean="0">
                <a:latin typeface="Calibri"/>
                <a:ea typeface="Calibri"/>
                <a:cs typeface="Times New Roman"/>
              </a:rPr>
              <a:t>ног. </a:t>
            </a:r>
            <a:r>
              <a:rPr lang="ru-RU" i="1" dirty="0" smtClean="0">
                <a:latin typeface="Calibri"/>
                <a:ea typeface="Calibri"/>
                <a:cs typeface="Times New Roman"/>
              </a:rPr>
              <a:t>Отречемся </a:t>
            </a:r>
            <a:r>
              <a:rPr lang="ru-RU" i="1" dirty="0">
                <a:latin typeface="Calibri"/>
                <a:ea typeface="Calibri"/>
                <a:cs typeface="Times New Roman"/>
              </a:rPr>
              <a:t>от старого мира, отряхнем его прах с наших ног! </a:t>
            </a:r>
            <a:endParaRPr lang="ru-RU" i="1" dirty="0" smtClean="0">
              <a:latin typeface="Calibri"/>
              <a:ea typeface="Calibri"/>
              <a:cs typeface="Times New Roman"/>
            </a:endParaRPr>
          </a:p>
          <a:p>
            <a:r>
              <a:rPr lang="ru-RU" b="1" dirty="0" smtClean="0">
                <a:solidFill>
                  <a:srgbClr val="FF0000"/>
                </a:solidFill>
                <a:latin typeface="Calibri"/>
                <a:ea typeface="Calibri"/>
                <a:cs typeface="Times New Roman"/>
              </a:rPr>
              <a:t>Стряхнуть-</a:t>
            </a:r>
            <a:r>
              <a:rPr lang="ru-RU" dirty="0" smtClean="0">
                <a:latin typeface="Calibri"/>
                <a:ea typeface="Calibri"/>
                <a:cs typeface="Times New Roman"/>
              </a:rPr>
              <a:t>   </a:t>
            </a:r>
            <a:r>
              <a:rPr lang="ru-RU" dirty="0">
                <a:latin typeface="Calibri"/>
                <a:ea typeface="Calibri"/>
                <a:cs typeface="Times New Roman"/>
              </a:rPr>
              <a:t>тряхнув, скинуть, сбросить. </a:t>
            </a:r>
            <a:r>
              <a:rPr lang="ru-RU" i="1" dirty="0">
                <a:latin typeface="Calibri"/>
                <a:ea typeface="Calibri"/>
                <a:cs typeface="Times New Roman"/>
              </a:rPr>
              <a:t>Стряхнуть пылинку с платья. Жена - не рукавица: с белой ручки не стряхнешь. Пушкин</a:t>
            </a:r>
            <a:r>
              <a:rPr lang="ru-RU" dirty="0">
                <a:latin typeface="Calibri"/>
                <a:ea typeface="Calibri"/>
                <a:cs typeface="Times New Roman"/>
              </a:rPr>
              <a:t> . || перен. Отвратить от себя что-н., освободиться от чего-н. назойливого, мешающего. </a:t>
            </a:r>
            <a:r>
              <a:rPr lang="ru-RU" i="1" dirty="0">
                <a:latin typeface="Calibri"/>
                <a:ea typeface="Calibri"/>
                <a:cs typeface="Times New Roman"/>
              </a:rPr>
              <a:t>Я попытался стряхнуть этот ужас. Л. Толстой .</a:t>
            </a:r>
            <a:endParaRPr lang="ru-RU" dirty="0">
              <a:effectLst/>
              <a:latin typeface="Calibri"/>
              <a:ea typeface="Calibri"/>
              <a:cs typeface="Times New Roman"/>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191357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0"/>
            <a:ext cx="3188693" cy="369332"/>
          </a:xfrm>
          <a:prstGeom prst="rect">
            <a:avLst/>
          </a:prstGeom>
          <a:ln>
            <a:solidFill>
              <a:schemeClr val="accent1"/>
            </a:solidFill>
          </a:ln>
        </p:spPr>
        <p:style>
          <a:lnRef idx="1">
            <a:schemeClr val="accent6"/>
          </a:lnRef>
          <a:fillRef idx="2">
            <a:schemeClr val="accent6"/>
          </a:fillRef>
          <a:effectRef idx="1">
            <a:schemeClr val="accent6"/>
          </a:effectRef>
          <a:fontRef idx="minor">
            <a:schemeClr val="dk1"/>
          </a:fontRef>
        </p:style>
        <p:txBody>
          <a:bodyPr wrap="none">
            <a:spAutoFit/>
          </a:bodyPr>
          <a:lstStyle/>
          <a:p>
            <a:r>
              <a:rPr lang="ru-RU" dirty="0"/>
              <a:t>Выбор – отбор – подбор </a:t>
            </a:r>
          </a:p>
        </p:txBody>
      </p:sp>
      <p:sp>
        <p:nvSpPr>
          <p:cNvPr id="4" name="Прямоугольник 3"/>
          <p:cNvSpPr/>
          <p:nvPr/>
        </p:nvSpPr>
        <p:spPr>
          <a:xfrm>
            <a:off x="395536" y="369332"/>
            <a:ext cx="8280920" cy="5847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r>
              <a:rPr lang="ru-RU" sz="1600" b="1" dirty="0">
                <a:solidFill>
                  <a:srgbClr val="FF0000"/>
                </a:solidFill>
                <a:ea typeface="Calibri"/>
                <a:cs typeface="Times New Roman"/>
              </a:rPr>
              <a:t>Выбор</a:t>
            </a:r>
            <a:r>
              <a:rPr lang="ru-RU" sz="1600" dirty="0">
                <a:ea typeface="Calibri"/>
                <a:cs typeface="Times New Roman"/>
              </a:rPr>
              <a:t> </a:t>
            </a:r>
            <a:r>
              <a:rPr lang="ru-RU" sz="1600" dirty="0" smtClean="0">
                <a:ea typeface="Calibri"/>
                <a:cs typeface="Times New Roman"/>
              </a:rPr>
              <a:t>–</a:t>
            </a:r>
            <a:r>
              <a:rPr lang="ru-RU" sz="1600" dirty="0" smtClean="0">
                <a:solidFill>
                  <a:srgbClr val="000000"/>
                </a:solidFill>
              </a:rPr>
              <a:t>Выделение, отбор </a:t>
            </a:r>
            <a:r>
              <a:rPr lang="ru-RU" sz="1600" dirty="0">
                <a:solidFill>
                  <a:srgbClr val="000000"/>
                </a:solidFill>
              </a:rPr>
              <a:t>из многого (отдавая предпочтение лучшему, более нужному). </a:t>
            </a:r>
            <a:r>
              <a:rPr lang="ru-RU" sz="1600" i="1" dirty="0" smtClean="0">
                <a:solidFill>
                  <a:srgbClr val="000000"/>
                </a:solidFill>
              </a:rPr>
              <a:t>Выбор материи </a:t>
            </a:r>
            <a:r>
              <a:rPr lang="ru-RU" sz="1600" i="1" dirty="0">
                <a:solidFill>
                  <a:srgbClr val="000000"/>
                </a:solidFill>
              </a:rPr>
              <a:t>на платье. </a:t>
            </a:r>
            <a:r>
              <a:rPr lang="ru-RU" sz="1600" i="1" dirty="0" smtClean="0">
                <a:solidFill>
                  <a:srgbClr val="000000"/>
                </a:solidFill>
              </a:rPr>
              <a:t>Выбор </a:t>
            </a:r>
            <a:r>
              <a:rPr lang="ru-RU" sz="1600" i="1" dirty="0">
                <a:solidFill>
                  <a:srgbClr val="000000"/>
                </a:solidFill>
              </a:rPr>
              <a:t>нового помощника</a:t>
            </a:r>
            <a:r>
              <a:rPr lang="ru-RU" sz="1600" i="1" dirty="0" smtClean="0">
                <a:solidFill>
                  <a:srgbClr val="000000"/>
                </a:solidFill>
              </a:rPr>
              <a:t>.</a:t>
            </a:r>
            <a:endParaRPr lang="ru-RU" sz="1600" i="1" dirty="0">
              <a:solidFill>
                <a:prstClr val="black"/>
              </a:solidFill>
            </a:endParaRPr>
          </a:p>
        </p:txBody>
      </p:sp>
      <p:sp>
        <p:nvSpPr>
          <p:cNvPr id="5" name="Прямоугольник 4"/>
          <p:cNvSpPr/>
          <p:nvPr/>
        </p:nvSpPr>
        <p:spPr>
          <a:xfrm>
            <a:off x="397652" y="1052736"/>
            <a:ext cx="8278804"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1600" b="1" dirty="0" smtClean="0">
                <a:solidFill>
                  <a:srgbClr val="FF0000"/>
                </a:solidFill>
                <a:latin typeface="Arial"/>
              </a:rPr>
              <a:t>ОТБОР</a:t>
            </a:r>
            <a:r>
              <a:rPr lang="ru-RU" sz="1600" dirty="0" smtClean="0">
                <a:solidFill>
                  <a:schemeClr val="tx1"/>
                </a:solidFill>
                <a:latin typeface="Helvetica"/>
              </a:rPr>
              <a:t>1</a:t>
            </a:r>
            <a:r>
              <a:rPr lang="ru-RU" sz="1600" dirty="0">
                <a:solidFill>
                  <a:schemeClr val="tx1"/>
                </a:solidFill>
              </a:rPr>
              <a:t>. Действие по глаг. отобрать во 2 знач. - отбирать. </a:t>
            </a:r>
            <a:r>
              <a:rPr lang="ru-RU" sz="1600" i="1" dirty="0">
                <a:solidFill>
                  <a:schemeClr val="tx1"/>
                </a:solidFill>
              </a:rPr>
              <a:t>Тщательный отбор кандидатов. Отбор годных к военной службе. Отбор яблок. </a:t>
            </a:r>
            <a:r>
              <a:rPr lang="ru-RU" sz="1600" dirty="0">
                <a:solidFill>
                  <a:schemeClr val="tx1"/>
                </a:solidFill>
              </a:rPr>
              <a:t>2. Биологическое явление, при к-ром сохраняют жизнь и получают возможность продолжения рода наиболее приспособленные к данным условиям жизни особи (биол.). </a:t>
            </a:r>
            <a:r>
              <a:rPr lang="ru-RU" sz="1600" i="1" dirty="0">
                <a:solidFill>
                  <a:schemeClr val="tx1"/>
                </a:solidFill>
              </a:rPr>
              <a:t>Естественный отбор. Искусственный отбор.</a:t>
            </a:r>
            <a:endParaRPr lang="ru-RU" sz="1600" b="0" i="1" dirty="0">
              <a:solidFill>
                <a:schemeClr val="tx1"/>
              </a:solidFill>
              <a:effectLst/>
            </a:endParaRPr>
          </a:p>
        </p:txBody>
      </p:sp>
      <p:sp>
        <p:nvSpPr>
          <p:cNvPr id="6" name="Прямоугольник 5"/>
          <p:cNvSpPr/>
          <p:nvPr/>
        </p:nvSpPr>
        <p:spPr>
          <a:xfrm>
            <a:off x="395535" y="2708920"/>
            <a:ext cx="8352929" cy="329320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1600" b="1" dirty="0">
                <a:solidFill>
                  <a:srgbClr val="FF0000"/>
                </a:solidFill>
                <a:latin typeface="Helvetica"/>
              </a:rPr>
              <a:t>ПОДБОР</a:t>
            </a:r>
            <a:r>
              <a:rPr lang="ru-RU" sz="1600" dirty="0">
                <a:solidFill>
                  <a:srgbClr val="ADADAD"/>
                </a:solidFill>
                <a:latin typeface="Helvetica"/>
              </a:rPr>
              <a:t> </a:t>
            </a:r>
            <a:r>
              <a:rPr lang="ru-RU" sz="1600" dirty="0" smtClean="0">
                <a:solidFill>
                  <a:srgbClr val="ADADAD"/>
                </a:solidFill>
                <a:latin typeface="Helvetica"/>
              </a:rPr>
              <a:t>1. </a:t>
            </a:r>
            <a:r>
              <a:rPr lang="ru-RU" sz="1600" dirty="0">
                <a:latin typeface="Helvetica"/>
              </a:rPr>
              <a:t>Действие по глаг. подобрать в 1 и 3 знач. - подбирать. </a:t>
            </a:r>
            <a:r>
              <a:rPr lang="ru-RU" sz="1600" i="1" dirty="0">
                <a:latin typeface="Helvetica"/>
              </a:rPr>
              <a:t>Заняться подбором сотрудников. </a:t>
            </a:r>
            <a:endParaRPr lang="ru-RU" sz="1600" i="1" dirty="0" smtClean="0">
              <a:latin typeface="Helvetica"/>
            </a:endParaRPr>
          </a:p>
          <a:p>
            <a:r>
              <a:rPr lang="ru-RU" sz="1600" dirty="0" smtClean="0">
                <a:latin typeface="Helvetica"/>
              </a:rPr>
              <a:t>2</a:t>
            </a:r>
            <a:r>
              <a:rPr lang="ru-RU" sz="1600" dirty="0">
                <a:latin typeface="Helvetica"/>
              </a:rPr>
              <a:t>. Коллекция, собрание, ассортимент. </a:t>
            </a:r>
            <a:r>
              <a:rPr lang="ru-RU" sz="1600" i="1" dirty="0">
                <a:latin typeface="Helvetica"/>
              </a:rPr>
              <a:t>Подбор образцов геологических пород. Интересный подбор книг. Подбор слесарных инструментов. || Состав. Удачный подбор сотрудников. || Сочетание. Приятный для глаза подбор красок. Удачный подбор шелков</a:t>
            </a:r>
            <a:r>
              <a:rPr lang="ru-RU" sz="1600" dirty="0">
                <a:latin typeface="Helvetica"/>
              </a:rPr>
              <a:t>. </a:t>
            </a:r>
            <a:endParaRPr lang="ru-RU" sz="1600" dirty="0" smtClean="0">
              <a:latin typeface="Helvetica"/>
            </a:endParaRPr>
          </a:p>
          <a:p>
            <a:r>
              <a:rPr lang="ru-RU" sz="1600" dirty="0" smtClean="0">
                <a:latin typeface="Helvetica"/>
              </a:rPr>
              <a:t>3</a:t>
            </a:r>
            <a:r>
              <a:rPr lang="ru-RU" sz="1600" dirty="0">
                <a:latin typeface="Helvetica"/>
              </a:rPr>
              <a:t>. То же, что отбор (во 2 знач.; биол.). половой подбор (см. половой 2). естественный подбор (см. естественный). </a:t>
            </a:r>
            <a:endParaRPr lang="ru-RU" sz="1600" dirty="0" smtClean="0">
              <a:latin typeface="Helvetica"/>
            </a:endParaRPr>
          </a:p>
          <a:p>
            <a:r>
              <a:rPr lang="ru-RU" sz="1600" dirty="0" smtClean="0">
                <a:latin typeface="Helvetica"/>
              </a:rPr>
              <a:t>4</a:t>
            </a:r>
            <a:r>
              <a:rPr lang="ru-RU" sz="1600" dirty="0">
                <a:latin typeface="Helvetica"/>
              </a:rPr>
              <a:t>. Подгибание под себя (спорт.). </a:t>
            </a:r>
            <a:r>
              <a:rPr lang="ru-RU" sz="1600" i="1" dirty="0">
                <a:latin typeface="Helvetica"/>
              </a:rPr>
              <a:t>Лошадь возьмет это препятствие при большом подборе ног.</a:t>
            </a:r>
            <a:r>
              <a:rPr lang="ru-RU" sz="1600" dirty="0">
                <a:latin typeface="Helvetica"/>
              </a:rPr>
              <a:t> </a:t>
            </a:r>
            <a:endParaRPr lang="ru-RU" sz="1600" dirty="0" smtClean="0">
              <a:latin typeface="Helvetica"/>
            </a:endParaRPr>
          </a:p>
          <a:p>
            <a:r>
              <a:rPr lang="ru-RU" sz="1600" b="1" dirty="0" smtClean="0">
                <a:latin typeface="Helvetica"/>
              </a:rPr>
              <a:t>На </a:t>
            </a:r>
            <a:r>
              <a:rPr lang="ru-RU" sz="1600" b="1" dirty="0">
                <a:latin typeface="Helvetica"/>
              </a:rPr>
              <a:t>подбор или как на подбор</a:t>
            </a:r>
            <a:r>
              <a:rPr lang="ru-RU" sz="1600" dirty="0">
                <a:latin typeface="Helvetica"/>
              </a:rPr>
              <a:t> - 1) одинаковые по своим качествам, величине</a:t>
            </a:r>
            <a:r>
              <a:rPr lang="ru-RU" sz="1600" i="1" dirty="0">
                <a:latin typeface="Helvetica"/>
              </a:rPr>
              <a:t>. Все равны, как на подбор, с ними дядька Черномор. Пушкин (о витязях). </a:t>
            </a:r>
            <a:r>
              <a:rPr lang="ru-RU" sz="1600" dirty="0">
                <a:latin typeface="Helvetica"/>
              </a:rPr>
              <a:t>2) очень хорошие. </a:t>
            </a:r>
            <a:r>
              <a:rPr lang="ru-RU" sz="1600" i="1" dirty="0">
                <a:latin typeface="Helvetica"/>
              </a:rPr>
              <a:t>Яблоки, как на подбор</a:t>
            </a:r>
            <a:r>
              <a:rPr lang="ru-RU" sz="1600" dirty="0">
                <a:latin typeface="Helvetica"/>
              </a:rPr>
              <a:t>. </a:t>
            </a:r>
            <a:endParaRPr lang="ru-RU" sz="1600" dirty="0"/>
          </a:p>
        </p:txBody>
      </p:sp>
      <p:sp>
        <p:nvSpPr>
          <p:cNvPr id="3" name="Нижний колонтитул 2"/>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35823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375"/>
            <a:ext cx="236154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dirty="0"/>
              <a:t>Выбрать–избрать </a:t>
            </a:r>
          </a:p>
        </p:txBody>
      </p:sp>
      <p:sp>
        <p:nvSpPr>
          <p:cNvPr id="3" name="Прямоугольник 2"/>
          <p:cNvSpPr/>
          <p:nvPr/>
        </p:nvSpPr>
        <p:spPr>
          <a:xfrm>
            <a:off x="374629" y="562590"/>
            <a:ext cx="8424936" cy="317009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2000" b="1" dirty="0">
                <a:solidFill>
                  <a:srgbClr val="FF0000"/>
                </a:solidFill>
                <a:latin typeface="Times New Roman" panose="02020603050405020304" pitchFamily="18" charset="0"/>
                <a:cs typeface="Times New Roman" panose="02020603050405020304" pitchFamily="18" charset="0"/>
              </a:rPr>
              <a:t>Выбрать –</a:t>
            </a:r>
            <a:r>
              <a:rPr lang="ru-RU" sz="2000" dirty="0">
                <a:latin typeface="Times New Roman" panose="02020603050405020304" pitchFamily="18" charset="0"/>
                <a:cs typeface="Times New Roman" panose="02020603050405020304" pitchFamily="18" charset="0"/>
              </a:rPr>
              <a:t> 1) Отобрать по какому-л. признаку, отдать предпочтение кому-л., чему-л. </a:t>
            </a:r>
            <a:r>
              <a:rPr lang="ru-RU" sz="2000" i="1" dirty="0" smtClean="0">
                <a:latin typeface="Times New Roman" panose="02020603050405020304" pitchFamily="18" charset="0"/>
                <a:cs typeface="Times New Roman" panose="02020603050405020304" pitchFamily="18" charset="0"/>
              </a:rPr>
              <a:t> </a:t>
            </a:r>
            <a:r>
              <a:rPr lang="ru-RU" sz="2000" i="1" dirty="0" smtClean="0">
                <a:solidFill>
                  <a:schemeClr val="accent2">
                    <a:lumMod val="75000"/>
                  </a:schemeClr>
                </a:solidFill>
                <a:latin typeface="Times New Roman" panose="02020603050405020304" pitchFamily="18" charset="0"/>
                <a:cs typeface="Times New Roman" panose="02020603050405020304" pitchFamily="18" charset="0"/>
              </a:rPr>
              <a:t>Выбрать фильм для просмотра.</a:t>
            </a: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Голосованием избрать кого-л. для выполнения каких-л. обязанностей. </a:t>
            </a:r>
            <a:r>
              <a:rPr lang="ru-RU" sz="2000" i="1" dirty="0" smtClean="0">
                <a:solidFill>
                  <a:schemeClr val="accent2">
                    <a:lumMod val="75000"/>
                  </a:schemeClr>
                </a:solidFill>
                <a:latin typeface="Times New Roman" panose="02020603050405020304" pitchFamily="18" charset="0"/>
                <a:cs typeface="Times New Roman" panose="02020603050405020304" pitchFamily="18" charset="0"/>
              </a:rPr>
              <a:t>Выбрать старосту класса</a:t>
            </a:r>
          </a:p>
          <a:p>
            <a:r>
              <a:rPr lang="ru-RU" sz="2000" dirty="0" smtClean="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 разговорный Извлечь откуда-л. все, без остатка или какую-л. часть. </a:t>
            </a:r>
            <a:r>
              <a:rPr lang="ru-RU" sz="2000" i="1" dirty="0" smtClean="0">
                <a:solidFill>
                  <a:schemeClr val="accent2">
                    <a:lumMod val="75000"/>
                  </a:schemeClr>
                </a:solidFill>
                <a:latin typeface="Times New Roman" panose="02020603050405020304" pitchFamily="18" charset="0"/>
                <a:cs typeface="Times New Roman" panose="02020603050405020304" pitchFamily="18" charset="0"/>
              </a:rPr>
              <a:t>Выбрать картофель из погреба</a:t>
            </a:r>
          </a:p>
          <a:p>
            <a:r>
              <a:rPr lang="ru-RU" sz="2000" dirty="0" smtClean="0">
                <a:latin typeface="Times New Roman" panose="02020603050405020304" pitchFamily="18" charset="0"/>
                <a:cs typeface="Times New Roman" panose="02020603050405020304" pitchFamily="18" charset="0"/>
              </a:rPr>
              <a:t>4</a:t>
            </a:r>
            <a:r>
              <a:rPr lang="ru-RU" sz="2000" dirty="0">
                <a:latin typeface="Times New Roman" panose="02020603050405020304" pitchFamily="18" charset="0"/>
                <a:cs typeface="Times New Roman" panose="02020603050405020304" pitchFamily="18" charset="0"/>
              </a:rPr>
              <a:t>) перен. Найти свободное время или удобный момент для осуществления чего- л., для занятий чем-л. </a:t>
            </a:r>
            <a:r>
              <a:rPr lang="ru-RU" sz="2000" i="1" dirty="0" smtClean="0">
                <a:solidFill>
                  <a:srgbClr val="7030A0"/>
                </a:solidFill>
                <a:latin typeface="Times New Roman" panose="02020603050405020304" pitchFamily="18" charset="0"/>
                <a:cs typeface="Times New Roman" panose="02020603050405020304" pitchFamily="18" charset="0"/>
              </a:rPr>
              <a:t>Выбрать время встречи</a:t>
            </a:r>
            <a:endParaRPr lang="ru-RU" sz="2000" dirty="0" smtClean="0">
              <a:solidFill>
                <a:srgbClr val="7030A0"/>
              </a:solidFill>
              <a:latin typeface="Times New Roman" panose="02020603050405020304" pitchFamily="18" charset="0"/>
              <a:cs typeface="Times New Roman" panose="02020603050405020304" pitchFamily="18" charset="0"/>
            </a:endParaRPr>
          </a:p>
          <a:p>
            <a:r>
              <a:rPr lang="ru-RU" sz="2000" b="1" dirty="0" smtClean="0">
                <a:solidFill>
                  <a:srgbClr val="FF0000"/>
                </a:solidFill>
                <a:latin typeface="Times New Roman" panose="02020603050405020304" pitchFamily="18" charset="0"/>
                <a:cs typeface="Times New Roman" panose="02020603050405020304" pitchFamily="18" charset="0"/>
              </a:rPr>
              <a:t>Избрать</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1) Произвести выборы какого-л. лица</a:t>
            </a:r>
            <a:r>
              <a:rPr lang="ru-RU" sz="2000" dirty="0" smtClean="0">
                <a:latin typeface="Times New Roman" panose="02020603050405020304" pitchFamily="18" charset="0"/>
                <a:cs typeface="Times New Roman" panose="02020603050405020304" pitchFamily="18" charset="0"/>
              </a:rPr>
              <a:t>.</a:t>
            </a:r>
            <a:r>
              <a:rPr lang="ru-RU" sz="2000" i="1" dirty="0" smtClean="0">
                <a:solidFill>
                  <a:schemeClr val="accent5">
                    <a:lumMod val="50000"/>
                  </a:schemeClr>
                </a:solidFill>
                <a:latin typeface="Times New Roman" panose="02020603050405020304" pitchFamily="18" charset="0"/>
                <a:cs typeface="Times New Roman" panose="02020603050405020304" pitchFamily="18" charset="0"/>
              </a:rPr>
              <a:t> </a:t>
            </a:r>
            <a:r>
              <a:rPr lang="ru-RU" sz="2000" i="1" dirty="0" smtClean="0">
                <a:solidFill>
                  <a:srgbClr val="7030A0"/>
                </a:solidFill>
                <a:latin typeface="Times New Roman" panose="02020603050405020304" pitchFamily="18" charset="0"/>
                <a:cs typeface="Times New Roman" panose="02020603050405020304" pitchFamily="18" charset="0"/>
              </a:rPr>
              <a:t>Избрать губернатора</a:t>
            </a:r>
            <a:r>
              <a:rPr lang="ru-RU" sz="2000" dirty="0" smtClean="0">
                <a:solidFill>
                  <a:srgbClr val="7030A0"/>
                </a:solidFill>
                <a:latin typeface="Times New Roman" panose="02020603050405020304" pitchFamily="18" charset="0"/>
                <a:cs typeface="Times New Roman" panose="02020603050405020304" pitchFamily="18" charset="0"/>
              </a:rPr>
              <a:t> </a:t>
            </a: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Выбрать, отдавая предпочтение кому-л., чему-л</a:t>
            </a:r>
            <a:r>
              <a:rPr lang="ru-RU" sz="2000" dirty="0" smtClean="0">
                <a:latin typeface="Times New Roman" panose="02020603050405020304" pitchFamily="18" charset="0"/>
                <a:cs typeface="Times New Roman" panose="02020603050405020304" pitchFamily="18" charset="0"/>
              </a:rPr>
              <a:t>. </a:t>
            </a:r>
            <a:r>
              <a:rPr lang="ru-RU" sz="2000" i="1" dirty="0" smtClean="0">
                <a:solidFill>
                  <a:srgbClr val="7030A0"/>
                </a:solidFill>
                <a:latin typeface="Times New Roman" panose="02020603050405020304" pitchFamily="18" charset="0"/>
                <a:cs typeface="Times New Roman" panose="02020603050405020304" pitchFamily="18" charset="0"/>
              </a:rPr>
              <a:t>Избрать профессию</a:t>
            </a:r>
            <a:endParaRPr lang="ru-RU"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71080" y="4719530"/>
            <a:ext cx="8205376" cy="163121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000" b="1" dirty="0">
                <a:solidFill>
                  <a:srgbClr val="FF0000"/>
                </a:solidFill>
                <a:latin typeface="Times New Roman" panose="02020603050405020304" pitchFamily="18" charset="0"/>
                <a:cs typeface="Times New Roman" panose="02020603050405020304" pitchFamily="18" charset="0"/>
              </a:rPr>
              <a:t>Выгода </a:t>
            </a:r>
            <a:r>
              <a:rPr lang="ru-RU" sz="2000" dirty="0">
                <a:latin typeface="Times New Roman" panose="02020603050405020304" pitchFamily="18" charset="0"/>
                <a:cs typeface="Times New Roman" panose="02020603050405020304" pitchFamily="18" charset="0"/>
              </a:rPr>
              <a:t>– 1) Прибыль, доход, извлекаемые из чего-л. </a:t>
            </a:r>
            <a:r>
              <a:rPr lang="ru-RU" sz="2000" dirty="0">
                <a:solidFill>
                  <a:srgbClr val="7030A0"/>
                </a:solidFill>
                <a:latin typeface="Times New Roman" panose="02020603050405020304" pitchFamily="18" charset="0"/>
                <a:cs typeface="Times New Roman" panose="02020603050405020304" pitchFamily="18" charset="0"/>
              </a:rPr>
              <a:t>УПУЩЕННАЯ ВЫГОДА</a:t>
            </a:r>
            <a:endParaRPr lang="ru-RU" sz="2000" dirty="0" smtClean="0">
              <a:solidFill>
                <a:srgbClr val="7030A0"/>
              </a:solidFill>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а) Польза, прок, личный интерес</a:t>
            </a:r>
            <a:r>
              <a:rPr lang="ru-RU" sz="2000" dirty="0" smtClean="0">
                <a:latin typeface="Times New Roman" panose="02020603050405020304" pitchFamily="18" charset="0"/>
                <a:cs typeface="Times New Roman" panose="02020603050405020304" pitchFamily="18" charset="0"/>
              </a:rPr>
              <a:t>. </a:t>
            </a:r>
            <a:r>
              <a:rPr lang="ru-RU" sz="2000" i="1" dirty="0" smtClean="0">
                <a:solidFill>
                  <a:srgbClr val="7030A0"/>
                </a:solidFill>
                <a:latin typeface="Times New Roman" panose="02020603050405020304" pitchFamily="18" charset="0"/>
                <a:cs typeface="Times New Roman" panose="02020603050405020304" pitchFamily="18" charset="0"/>
              </a:rPr>
              <a:t>Выгода от предложения скидок</a:t>
            </a:r>
          </a:p>
          <a:p>
            <a:r>
              <a:rPr lang="ru-RU" sz="2000" dirty="0" smtClean="0">
                <a:latin typeface="Times New Roman" panose="02020603050405020304" pitchFamily="18" charset="0"/>
                <a:cs typeface="Times New Roman" panose="02020603050405020304" pitchFamily="18" charset="0"/>
              </a:rPr>
              <a:t>б</a:t>
            </a:r>
            <a:r>
              <a:rPr lang="ru-RU" sz="2000" dirty="0">
                <a:latin typeface="Times New Roman" panose="02020603050405020304" pitchFamily="18" charset="0"/>
                <a:cs typeface="Times New Roman" panose="02020603050405020304" pitchFamily="18" charset="0"/>
              </a:rPr>
              <a:t>) Преимущество одного перед другим.  </a:t>
            </a:r>
            <a:r>
              <a:rPr lang="ru-RU" sz="2000" i="1" dirty="0" smtClean="0">
                <a:latin typeface="Times New Roman" panose="02020603050405020304" pitchFamily="18" charset="0"/>
                <a:cs typeface="Times New Roman" panose="02020603050405020304" pitchFamily="18" charset="0"/>
              </a:rPr>
              <a:t>Явная выгода</a:t>
            </a:r>
          </a:p>
          <a:p>
            <a:r>
              <a:rPr lang="ru-RU" sz="2000" b="1" dirty="0" smtClean="0">
                <a:solidFill>
                  <a:srgbClr val="FF0000"/>
                </a:solidFill>
                <a:latin typeface="Times New Roman" panose="02020603050405020304" pitchFamily="18" charset="0"/>
                <a:cs typeface="Times New Roman" panose="02020603050405020304" pitchFamily="18" charset="0"/>
              </a:rPr>
              <a:t>Выгодность</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отвлеч</a:t>
            </a:r>
            <a:r>
              <a:rPr lang="ru-RU" sz="2000" dirty="0">
                <a:latin typeface="Times New Roman" panose="02020603050405020304" pitchFamily="18" charset="0"/>
                <a:cs typeface="Times New Roman" panose="02020603050405020304" pitchFamily="18" charset="0"/>
              </a:rPr>
              <a:t>. сущ. к выгодный. </a:t>
            </a:r>
            <a:r>
              <a:rPr lang="ru-RU" sz="2000" i="1" dirty="0">
                <a:solidFill>
                  <a:srgbClr val="7030A0"/>
                </a:solidFill>
                <a:latin typeface="Times New Roman" panose="02020603050405020304" pitchFamily="18" charset="0"/>
                <a:cs typeface="Times New Roman" panose="02020603050405020304" pitchFamily="18" charset="0"/>
              </a:rPr>
              <a:t>Выгодность дела, предприятия. </a:t>
            </a:r>
          </a:p>
        </p:txBody>
      </p:sp>
      <p:sp>
        <p:nvSpPr>
          <p:cNvPr id="5" name="Прямоугольник 4"/>
          <p:cNvSpPr/>
          <p:nvPr/>
        </p:nvSpPr>
        <p:spPr>
          <a:xfrm>
            <a:off x="471080" y="4077072"/>
            <a:ext cx="2818400"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ru-RU" dirty="0"/>
              <a:t>Выгода – выгодность </a:t>
            </a: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53740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6048672" cy="36933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ru-RU" dirty="0"/>
              <a:t>Выдача – отдача – передача – раздача </a:t>
            </a:r>
          </a:p>
        </p:txBody>
      </p:sp>
      <p:sp>
        <p:nvSpPr>
          <p:cNvPr id="3" name="Прямоугольник 2"/>
          <p:cNvSpPr/>
          <p:nvPr/>
        </p:nvSpPr>
        <p:spPr>
          <a:xfrm>
            <a:off x="355315" y="836712"/>
            <a:ext cx="8280920" cy="480131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ru-RU" b="1" dirty="0">
                <a:solidFill>
                  <a:srgbClr val="FF0000"/>
                </a:solidFill>
                <a:latin typeface="Calibri"/>
                <a:ea typeface="Calibri"/>
                <a:cs typeface="Times New Roman"/>
              </a:rPr>
              <a:t>Выдача</a:t>
            </a:r>
            <a:r>
              <a:rPr lang="ru-RU" dirty="0">
                <a:latin typeface="Calibri"/>
                <a:ea typeface="Calibri"/>
                <a:cs typeface="Times New Roman"/>
              </a:rPr>
              <a:t> – 1) Действие по знач. глаг.: выдавать , выдать. </a:t>
            </a:r>
            <a:r>
              <a:rPr lang="ru-RU" i="1" dirty="0" smtClean="0">
                <a:solidFill>
                  <a:srgbClr val="7030A0"/>
                </a:solidFill>
                <a:latin typeface="Calibri"/>
                <a:ea typeface="Calibri"/>
                <a:cs typeface="Times New Roman"/>
              </a:rPr>
              <a:t>Выдачи загранпаспорта</a:t>
            </a:r>
          </a:p>
          <a:p>
            <a:r>
              <a:rPr lang="ru-RU" dirty="0" smtClean="0">
                <a:latin typeface="Calibri"/>
                <a:ea typeface="Calibri"/>
                <a:cs typeface="Times New Roman"/>
              </a:rPr>
              <a:t>2</a:t>
            </a:r>
            <a:r>
              <a:rPr lang="ru-RU" dirty="0">
                <a:latin typeface="Calibri"/>
                <a:ea typeface="Calibri"/>
                <a:cs typeface="Times New Roman"/>
              </a:rPr>
              <a:t>) Место, где выдается что-л. </a:t>
            </a:r>
            <a:r>
              <a:rPr lang="ru-RU" dirty="0" smtClean="0">
                <a:latin typeface="Calibri"/>
                <a:ea typeface="Calibri"/>
                <a:cs typeface="Times New Roman"/>
              </a:rPr>
              <a:t> </a:t>
            </a:r>
            <a:r>
              <a:rPr lang="ru-RU" i="1" dirty="0" smtClean="0">
                <a:solidFill>
                  <a:srgbClr val="7030A0"/>
                </a:solidFill>
                <a:latin typeface="Calibri"/>
                <a:ea typeface="Calibri"/>
                <a:cs typeface="Times New Roman"/>
              </a:rPr>
              <a:t>Выдача билетов в кассе</a:t>
            </a:r>
          </a:p>
          <a:p>
            <a:r>
              <a:rPr lang="ru-RU" dirty="0" smtClean="0">
                <a:latin typeface="Calibri"/>
                <a:ea typeface="Calibri"/>
                <a:cs typeface="Times New Roman"/>
              </a:rPr>
              <a:t>3</a:t>
            </a:r>
            <a:r>
              <a:rPr lang="ru-RU" dirty="0">
                <a:latin typeface="Calibri"/>
                <a:ea typeface="Calibri"/>
                <a:cs typeface="Times New Roman"/>
              </a:rPr>
              <a:t>) разговорный Выданные деньги, товар. </a:t>
            </a:r>
            <a:endParaRPr lang="ru-RU" dirty="0" smtClean="0">
              <a:latin typeface="Calibri"/>
              <a:ea typeface="Calibri"/>
              <a:cs typeface="Times New Roman"/>
            </a:endParaRPr>
          </a:p>
          <a:p>
            <a:r>
              <a:rPr lang="ru-RU" b="1" dirty="0" smtClean="0">
                <a:solidFill>
                  <a:srgbClr val="FF0000"/>
                </a:solidFill>
                <a:latin typeface="Calibri"/>
                <a:ea typeface="Calibri"/>
                <a:cs typeface="Times New Roman"/>
              </a:rPr>
              <a:t>Отдача </a:t>
            </a:r>
            <a:r>
              <a:rPr lang="ru-RU" dirty="0">
                <a:latin typeface="Calibri"/>
                <a:ea typeface="Calibri"/>
                <a:cs typeface="Times New Roman"/>
              </a:rPr>
              <a:t>– 1) Действие по знач. глаг.: отдавать, отдать, отдаваться, отдаться. </a:t>
            </a:r>
            <a:r>
              <a:rPr lang="ru-RU" i="1" dirty="0" smtClean="0">
                <a:solidFill>
                  <a:srgbClr val="7030A0"/>
                </a:solidFill>
                <a:latin typeface="Calibri"/>
                <a:ea typeface="Calibri"/>
                <a:cs typeface="Times New Roman"/>
              </a:rPr>
              <a:t>Отдача от масштабов производства должна увеличиться.</a:t>
            </a:r>
            <a:endParaRPr lang="ru-RU" dirty="0" smtClean="0">
              <a:latin typeface="Calibri"/>
              <a:ea typeface="Calibri"/>
              <a:cs typeface="Times New Roman"/>
            </a:endParaRPr>
          </a:p>
          <a:p>
            <a:r>
              <a:rPr lang="ru-RU" dirty="0" smtClean="0">
                <a:latin typeface="Calibri"/>
                <a:ea typeface="Calibri"/>
                <a:cs typeface="Times New Roman"/>
              </a:rPr>
              <a:t>2</a:t>
            </a:r>
            <a:r>
              <a:rPr lang="ru-RU" dirty="0">
                <a:latin typeface="Calibri"/>
                <a:ea typeface="Calibri"/>
                <a:cs typeface="Times New Roman"/>
              </a:rPr>
              <a:t>) Короткое движение назад (огнестрельного оружия после выстрела, работающего механизма и т.п.).  </a:t>
            </a:r>
            <a:r>
              <a:rPr lang="ru-RU" i="1" dirty="0" smtClean="0">
                <a:solidFill>
                  <a:srgbClr val="7030A0"/>
                </a:solidFill>
                <a:latin typeface="Calibri"/>
                <a:ea typeface="Calibri"/>
                <a:cs typeface="Times New Roman"/>
              </a:rPr>
              <a:t>Отдача в плечо от выстрела была болезненной.</a:t>
            </a:r>
            <a:r>
              <a:rPr lang="ru-RU" dirty="0" smtClean="0">
                <a:latin typeface="Calibri"/>
                <a:ea typeface="Calibri"/>
                <a:cs typeface="Times New Roman"/>
              </a:rPr>
              <a:t>      </a:t>
            </a:r>
            <a:r>
              <a:rPr lang="ru-RU" dirty="0">
                <a:latin typeface="Calibri"/>
                <a:ea typeface="Calibri"/>
                <a:cs typeface="Times New Roman"/>
              </a:rPr>
              <a:t>3) Коэффициент полезного действия механизма. </a:t>
            </a:r>
            <a:endParaRPr lang="ru-RU" dirty="0" smtClean="0">
              <a:latin typeface="Calibri"/>
              <a:ea typeface="Calibri"/>
              <a:cs typeface="Times New Roman"/>
            </a:endParaRPr>
          </a:p>
          <a:p>
            <a:pPr algn="ctr"/>
            <a:r>
              <a:rPr lang="ru-RU" b="1" dirty="0" smtClean="0">
                <a:solidFill>
                  <a:srgbClr val="FF0000"/>
                </a:solidFill>
                <a:latin typeface="Calibri"/>
                <a:ea typeface="Calibri"/>
                <a:cs typeface="Times New Roman"/>
              </a:rPr>
              <a:t>Передача</a:t>
            </a:r>
            <a:r>
              <a:rPr lang="ru-RU" dirty="0" smtClean="0">
                <a:latin typeface="Calibri"/>
                <a:ea typeface="Calibri"/>
                <a:cs typeface="Times New Roman"/>
              </a:rPr>
              <a:t> </a:t>
            </a:r>
            <a:r>
              <a:rPr lang="ru-RU" dirty="0">
                <a:latin typeface="Calibri"/>
                <a:ea typeface="Calibri"/>
                <a:cs typeface="Times New Roman"/>
              </a:rPr>
              <a:t>– 1) Действие по знач. глаг.: передавать , передать. </a:t>
            </a:r>
            <a:r>
              <a:rPr lang="ru-RU" i="1" dirty="0" smtClean="0">
                <a:solidFill>
                  <a:srgbClr val="7030A0"/>
                </a:solidFill>
                <a:latin typeface="Calibri"/>
                <a:ea typeface="Calibri"/>
                <a:cs typeface="Times New Roman"/>
              </a:rPr>
              <a:t>Передача товаров</a:t>
            </a:r>
          </a:p>
          <a:p>
            <a:r>
              <a:rPr lang="ru-RU" dirty="0" smtClean="0">
                <a:latin typeface="Calibri"/>
                <a:ea typeface="Calibri"/>
                <a:cs typeface="Times New Roman"/>
              </a:rPr>
              <a:t>2</a:t>
            </a:r>
            <a:r>
              <a:rPr lang="ru-RU" dirty="0">
                <a:latin typeface="Calibri"/>
                <a:ea typeface="Calibri"/>
                <a:cs typeface="Times New Roman"/>
              </a:rPr>
              <a:t>) Концерт, лекция и т.п., передаваемые по радио, телевизору. </a:t>
            </a:r>
            <a:r>
              <a:rPr lang="ru-RU" i="1" dirty="0" smtClean="0">
                <a:solidFill>
                  <a:srgbClr val="7030A0"/>
                </a:solidFill>
                <a:latin typeface="Calibri"/>
                <a:ea typeface="Calibri"/>
                <a:cs typeface="Times New Roman"/>
              </a:rPr>
              <a:t>Популярные телепередачи</a:t>
            </a:r>
          </a:p>
          <a:p>
            <a:r>
              <a:rPr lang="ru-RU" dirty="0" smtClean="0">
                <a:latin typeface="Calibri"/>
                <a:ea typeface="Calibri"/>
                <a:cs typeface="Times New Roman"/>
              </a:rPr>
              <a:t>3</a:t>
            </a:r>
            <a:r>
              <a:rPr lang="ru-RU" dirty="0">
                <a:latin typeface="Calibri"/>
                <a:ea typeface="Calibri"/>
                <a:cs typeface="Times New Roman"/>
              </a:rPr>
              <a:t>) Вещи, продукты, передаваемые кому-л. (в тюрьму, больницу и т.п.). </a:t>
            </a:r>
            <a:r>
              <a:rPr lang="ru-RU" i="1" dirty="0" smtClean="0">
                <a:solidFill>
                  <a:srgbClr val="7030A0"/>
                </a:solidFill>
                <a:latin typeface="Calibri"/>
                <a:ea typeface="Calibri"/>
                <a:cs typeface="Times New Roman"/>
              </a:rPr>
              <a:t>Приём передач больным запрещён из-за карантина</a:t>
            </a:r>
            <a:endParaRPr lang="ru-RU" dirty="0" smtClean="0">
              <a:latin typeface="Calibri"/>
              <a:ea typeface="Calibri"/>
              <a:cs typeface="Times New Roman"/>
            </a:endParaRPr>
          </a:p>
          <a:p>
            <a:r>
              <a:rPr lang="ru-RU" dirty="0" smtClean="0">
                <a:latin typeface="Calibri"/>
                <a:ea typeface="Calibri"/>
                <a:cs typeface="Times New Roman"/>
              </a:rPr>
              <a:t>4</a:t>
            </a:r>
            <a:r>
              <a:rPr lang="ru-RU" dirty="0">
                <a:latin typeface="Calibri"/>
                <a:ea typeface="Calibri"/>
                <a:cs typeface="Times New Roman"/>
              </a:rPr>
              <a:t>) Механизм, передающий движение от одной части устройства, машины к другой</a:t>
            </a:r>
            <a:r>
              <a:rPr lang="ru-RU" b="1" dirty="0">
                <a:solidFill>
                  <a:srgbClr val="FF0000"/>
                </a:solidFill>
                <a:latin typeface="Calibri"/>
                <a:ea typeface="Calibri"/>
                <a:cs typeface="Times New Roman"/>
              </a:rPr>
              <a:t>. </a:t>
            </a:r>
            <a:r>
              <a:rPr lang="ru-RU" i="1" dirty="0" smtClean="0">
                <a:solidFill>
                  <a:srgbClr val="7030A0"/>
                </a:solidFill>
                <a:latin typeface="Calibri"/>
                <a:ea typeface="Calibri"/>
                <a:cs typeface="Times New Roman"/>
              </a:rPr>
              <a:t>Автоматическая коробка передач</a:t>
            </a:r>
            <a:endParaRPr lang="ru-RU" b="1" dirty="0" smtClean="0">
              <a:solidFill>
                <a:srgbClr val="FF0000"/>
              </a:solidFill>
              <a:latin typeface="Calibri"/>
              <a:ea typeface="Calibri"/>
              <a:cs typeface="Times New Roman"/>
            </a:endParaRPr>
          </a:p>
          <a:p>
            <a:r>
              <a:rPr lang="ru-RU" b="1" dirty="0" smtClean="0">
                <a:solidFill>
                  <a:srgbClr val="FF0000"/>
                </a:solidFill>
                <a:latin typeface="Calibri"/>
                <a:ea typeface="Calibri"/>
                <a:cs typeface="Times New Roman"/>
              </a:rPr>
              <a:t>Раздача - </a:t>
            </a:r>
            <a:r>
              <a:rPr lang="ru-RU" dirty="0" smtClean="0">
                <a:latin typeface="Calibri"/>
                <a:ea typeface="Calibri"/>
                <a:cs typeface="Times New Roman"/>
              </a:rPr>
              <a:t> </a:t>
            </a:r>
            <a:r>
              <a:rPr lang="ru-RU" dirty="0">
                <a:latin typeface="Calibri"/>
                <a:ea typeface="Calibri"/>
                <a:cs typeface="Times New Roman"/>
              </a:rPr>
              <a:t>Действие по знач. глаг.: раздавать , раздать . </a:t>
            </a:r>
            <a:r>
              <a:rPr lang="ru-RU" i="1" dirty="0" smtClean="0">
                <a:solidFill>
                  <a:srgbClr val="7030A0"/>
                </a:solidFill>
                <a:latin typeface="Calibri"/>
                <a:ea typeface="Calibri"/>
                <a:cs typeface="Times New Roman"/>
              </a:rPr>
              <a:t>Раздача листовок – невыгодное дело.</a:t>
            </a:r>
            <a:endParaRPr lang="ru-RU" dirty="0">
              <a:effectLst/>
              <a:latin typeface="Calibri"/>
              <a:ea typeface="Calibri"/>
              <a:cs typeface="Times New Roman"/>
            </a:endParaRPr>
          </a:p>
        </p:txBody>
      </p:sp>
      <p:sp>
        <p:nvSpPr>
          <p:cNvPr id="4" name="Нижний колонтитул 3"/>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359364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0"/>
            <a:ext cx="7272808" cy="33855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ru-RU" sz="1600" dirty="0"/>
              <a:t>Выплатить – заплатить – оплатить – отплатить – уплатить </a:t>
            </a:r>
          </a:p>
        </p:txBody>
      </p:sp>
      <p:sp>
        <p:nvSpPr>
          <p:cNvPr id="3" name="Прямоугольник 2"/>
          <p:cNvSpPr/>
          <p:nvPr/>
        </p:nvSpPr>
        <p:spPr>
          <a:xfrm>
            <a:off x="251520" y="338554"/>
            <a:ext cx="8568952" cy="280076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ru-RU" sz="1600" b="1" dirty="0">
                <a:solidFill>
                  <a:srgbClr val="FF0000"/>
                </a:solidFill>
                <a:latin typeface="Calibri"/>
                <a:ea typeface="Calibri"/>
                <a:cs typeface="Times New Roman"/>
              </a:rPr>
              <a:t>Выплатить </a:t>
            </a:r>
            <a:r>
              <a:rPr lang="ru-RU" sz="1600" b="1" dirty="0" smtClean="0">
                <a:solidFill>
                  <a:srgbClr val="FF0000"/>
                </a:solidFill>
                <a:latin typeface="Calibri"/>
                <a:ea typeface="Calibri"/>
                <a:cs typeface="Times New Roman"/>
              </a:rPr>
              <a:t> (что?)</a:t>
            </a:r>
            <a:r>
              <a:rPr lang="ru-RU" sz="1600" dirty="0" smtClean="0">
                <a:latin typeface="Calibri"/>
                <a:ea typeface="Calibri"/>
                <a:cs typeface="Times New Roman"/>
              </a:rPr>
              <a:t>–1</a:t>
            </a:r>
            <a:r>
              <a:rPr lang="ru-RU" sz="1600" dirty="0">
                <a:latin typeface="Calibri"/>
                <a:ea typeface="Calibri"/>
                <a:cs typeface="Times New Roman"/>
              </a:rPr>
              <a:t>) Выдать плату за что-л</a:t>
            </a:r>
            <a:r>
              <a:rPr lang="ru-RU" sz="1600" dirty="0" smtClean="0">
                <a:latin typeface="Calibri"/>
                <a:ea typeface="Calibri"/>
                <a:cs typeface="Times New Roman"/>
              </a:rPr>
              <a:t>.  </a:t>
            </a:r>
            <a:r>
              <a:rPr lang="ru-RU" sz="1600" i="1" dirty="0" smtClean="0">
                <a:solidFill>
                  <a:srgbClr val="7030A0"/>
                </a:solidFill>
                <a:latin typeface="Calibri"/>
                <a:ea typeface="Calibri"/>
                <a:cs typeface="Times New Roman"/>
              </a:rPr>
              <a:t>Выплатить зарплату.</a:t>
            </a:r>
          </a:p>
          <a:p>
            <a:r>
              <a:rPr lang="ru-RU" sz="1600" dirty="0" smtClean="0">
                <a:latin typeface="Calibri"/>
                <a:ea typeface="Calibri"/>
                <a:cs typeface="Times New Roman"/>
              </a:rPr>
              <a:t>2</a:t>
            </a:r>
            <a:r>
              <a:rPr lang="ru-RU" sz="1600" dirty="0">
                <a:latin typeface="Calibri"/>
                <a:ea typeface="Calibri"/>
                <a:cs typeface="Times New Roman"/>
              </a:rPr>
              <a:t>) Возвратить долг, ссуду частями или полностью. </a:t>
            </a:r>
            <a:r>
              <a:rPr lang="ru-RU" sz="1600" i="1" dirty="0">
                <a:solidFill>
                  <a:srgbClr val="7030A0"/>
                </a:solidFill>
                <a:latin typeface="Calibri"/>
                <a:ea typeface="Calibri"/>
                <a:cs typeface="Times New Roman"/>
              </a:rPr>
              <a:t>Выплатить компенсацию </a:t>
            </a:r>
            <a:r>
              <a:rPr lang="ru-RU" sz="1600" i="1" dirty="0" smtClean="0">
                <a:solidFill>
                  <a:srgbClr val="7030A0"/>
                </a:solidFill>
                <a:latin typeface="Calibri"/>
                <a:ea typeface="Calibri"/>
                <a:cs typeface="Times New Roman"/>
              </a:rPr>
              <a:t>за неиспользованный отпуск.</a:t>
            </a:r>
          </a:p>
          <a:p>
            <a:r>
              <a:rPr lang="ru-RU" sz="1600" i="1" dirty="0" smtClean="0">
                <a:solidFill>
                  <a:srgbClr val="FF0000"/>
                </a:solidFill>
                <a:latin typeface="Calibri"/>
                <a:ea typeface="Calibri"/>
                <a:cs typeface="Times New Roman"/>
              </a:rPr>
              <a:t>З</a:t>
            </a:r>
            <a:r>
              <a:rPr lang="ru-RU" sz="1600" b="1" dirty="0" smtClean="0">
                <a:solidFill>
                  <a:srgbClr val="FF0000"/>
                </a:solidFill>
                <a:latin typeface="Calibri"/>
                <a:ea typeface="Calibri"/>
                <a:cs typeface="Times New Roman"/>
              </a:rPr>
              <a:t>аплатить (за что-л.) </a:t>
            </a:r>
            <a:r>
              <a:rPr lang="ru-RU" sz="1600" b="1" dirty="0">
                <a:solidFill>
                  <a:srgbClr val="FF0000"/>
                </a:solidFill>
                <a:latin typeface="Calibri"/>
                <a:ea typeface="Calibri"/>
                <a:cs typeface="Times New Roman"/>
              </a:rPr>
              <a:t>–</a:t>
            </a:r>
            <a:r>
              <a:rPr lang="ru-RU" sz="1600" dirty="0">
                <a:latin typeface="Calibri"/>
                <a:ea typeface="Calibri"/>
                <a:cs typeface="Times New Roman"/>
              </a:rPr>
              <a:t> 1) Внести плату за что-л., в возмещение чего-л. </a:t>
            </a:r>
            <a:r>
              <a:rPr lang="ru-RU" sz="1600" i="1" dirty="0" smtClean="0">
                <a:solidFill>
                  <a:srgbClr val="7030A0"/>
                </a:solidFill>
                <a:latin typeface="Calibri"/>
                <a:ea typeface="Calibri"/>
                <a:cs typeface="Times New Roman"/>
              </a:rPr>
              <a:t>Заплатить  штраф ГИББД.</a:t>
            </a:r>
            <a:endParaRPr lang="ru-RU" sz="1600" dirty="0" smtClean="0">
              <a:latin typeface="Calibri"/>
              <a:ea typeface="Calibri"/>
              <a:cs typeface="Times New Roman"/>
            </a:endParaRPr>
          </a:p>
          <a:p>
            <a:r>
              <a:rPr lang="ru-RU" sz="1600" dirty="0" smtClean="0">
                <a:latin typeface="Calibri"/>
                <a:ea typeface="Calibri"/>
                <a:cs typeface="Times New Roman"/>
              </a:rPr>
              <a:t>2</a:t>
            </a:r>
            <a:r>
              <a:rPr lang="ru-RU" sz="1600" dirty="0">
                <a:latin typeface="Calibri"/>
                <a:ea typeface="Calibri"/>
                <a:cs typeface="Times New Roman"/>
              </a:rPr>
              <a:t>) перен. Совершить, сделать что-л. в ответ на какой-л. поступок; отплатить. </a:t>
            </a:r>
            <a:r>
              <a:rPr lang="ru-RU" sz="1600" i="1" dirty="0" smtClean="0">
                <a:solidFill>
                  <a:srgbClr val="7030A0"/>
                </a:solidFill>
                <a:latin typeface="Calibri"/>
                <a:ea typeface="Calibri"/>
                <a:cs typeface="Times New Roman"/>
              </a:rPr>
              <a:t>Заплатить за  обман.</a:t>
            </a:r>
          </a:p>
          <a:p>
            <a:r>
              <a:rPr lang="ru-RU" sz="1600" b="1" dirty="0" smtClean="0">
                <a:solidFill>
                  <a:srgbClr val="FF0000"/>
                </a:solidFill>
                <a:latin typeface="Calibri"/>
                <a:ea typeface="Calibri"/>
                <a:cs typeface="Times New Roman"/>
              </a:rPr>
              <a:t>Оплатить (что?, кого?) </a:t>
            </a:r>
            <a:r>
              <a:rPr lang="ru-RU" sz="1600" dirty="0" smtClean="0">
                <a:latin typeface="Calibri"/>
                <a:ea typeface="Calibri"/>
                <a:cs typeface="Times New Roman"/>
              </a:rPr>
              <a:t> </a:t>
            </a:r>
            <a:r>
              <a:rPr lang="ru-RU" sz="1600" dirty="0">
                <a:latin typeface="Calibri"/>
                <a:ea typeface="Calibri"/>
                <a:cs typeface="Times New Roman"/>
              </a:rPr>
              <a:t>Заплатить за что- </a:t>
            </a:r>
            <a:r>
              <a:rPr lang="ru-RU" sz="1600" dirty="0" err="1">
                <a:latin typeface="Calibri"/>
                <a:ea typeface="Calibri"/>
                <a:cs typeface="Times New Roman"/>
              </a:rPr>
              <a:t>нибудь</a:t>
            </a:r>
            <a:r>
              <a:rPr lang="ru-RU" sz="1600" dirty="0">
                <a:latin typeface="Calibri"/>
                <a:ea typeface="Calibri"/>
                <a:cs typeface="Times New Roman"/>
              </a:rPr>
              <a:t>. </a:t>
            </a:r>
            <a:r>
              <a:rPr lang="ru-RU" sz="1600" i="1" dirty="0">
                <a:solidFill>
                  <a:srgbClr val="7030A0"/>
                </a:solidFill>
                <a:latin typeface="Calibri"/>
                <a:ea typeface="Calibri"/>
                <a:cs typeface="Times New Roman"/>
              </a:rPr>
              <a:t>Оплатить работу</a:t>
            </a:r>
            <a:r>
              <a:rPr lang="ru-RU" sz="1600" dirty="0">
                <a:latin typeface="Calibri"/>
                <a:ea typeface="Calibri"/>
                <a:cs typeface="Times New Roman"/>
              </a:rPr>
              <a:t>. </a:t>
            </a:r>
            <a:r>
              <a:rPr lang="ru-RU" sz="1600" i="1" dirty="0">
                <a:latin typeface="Calibri"/>
                <a:ea typeface="Calibri"/>
                <a:cs typeface="Times New Roman"/>
              </a:rPr>
              <a:t>|| </a:t>
            </a:r>
            <a:r>
              <a:rPr lang="ru-RU" sz="1600" dirty="0">
                <a:latin typeface="Calibri"/>
                <a:ea typeface="Calibri"/>
                <a:cs typeface="Times New Roman"/>
              </a:rPr>
              <a:t>Заплатить </a:t>
            </a:r>
            <a:r>
              <a:rPr lang="ru-RU" sz="1600" dirty="0" smtClean="0">
                <a:latin typeface="Calibri"/>
                <a:ea typeface="Calibri"/>
                <a:cs typeface="Times New Roman"/>
              </a:rPr>
              <a:t>кому- </a:t>
            </a:r>
            <a:r>
              <a:rPr lang="ru-RU" sz="1600" dirty="0" err="1">
                <a:latin typeface="Calibri"/>
                <a:ea typeface="Calibri"/>
                <a:cs typeface="Times New Roman"/>
              </a:rPr>
              <a:t>нибудь</a:t>
            </a:r>
            <a:r>
              <a:rPr lang="ru-RU" sz="1600" i="1" dirty="0">
                <a:latin typeface="Calibri"/>
                <a:ea typeface="Calibri"/>
                <a:cs typeface="Times New Roman"/>
              </a:rPr>
              <a:t>. Оплатить рабочих</a:t>
            </a:r>
            <a:r>
              <a:rPr lang="ru-RU" sz="1600" dirty="0">
                <a:latin typeface="Calibri"/>
                <a:ea typeface="Calibri"/>
                <a:cs typeface="Times New Roman"/>
              </a:rPr>
              <a:t>. </a:t>
            </a:r>
            <a:endParaRPr lang="ru-RU" sz="1600" dirty="0" smtClean="0">
              <a:latin typeface="Calibri"/>
              <a:ea typeface="Calibri"/>
              <a:cs typeface="Times New Roman"/>
            </a:endParaRPr>
          </a:p>
          <a:p>
            <a:r>
              <a:rPr lang="ru-RU" sz="1600" dirty="0" smtClean="0">
                <a:latin typeface="Calibri"/>
                <a:ea typeface="Calibri"/>
                <a:cs typeface="Times New Roman"/>
              </a:rPr>
              <a:t>2</a:t>
            </a:r>
            <a:r>
              <a:rPr lang="ru-RU" sz="1600" dirty="0">
                <a:latin typeface="Calibri"/>
                <a:ea typeface="Calibri"/>
                <a:cs typeface="Times New Roman"/>
              </a:rPr>
              <a:t>. что кому чему. Уплатить в погашение чего- </a:t>
            </a:r>
            <a:r>
              <a:rPr lang="ru-RU" sz="1600" dirty="0" err="1">
                <a:latin typeface="Calibri"/>
                <a:ea typeface="Calibri"/>
                <a:cs typeface="Times New Roman"/>
              </a:rPr>
              <a:t>нибудь</a:t>
            </a:r>
            <a:r>
              <a:rPr lang="ru-RU" sz="1600" dirty="0">
                <a:latin typeface="Calibri"/>
                <a:ea typeface="Calibri"/>
                <a:cs typeface="Times New Roman"/>
              </a:rPr>
              <a:t>. </a:t>
            </a:r>
            <a:r>
              <a:rPr lang="ru-RU" sz="1600" i="1" dirty="0">
                <a:latin typeface="Calibri"/>
                <a:ea typeface="Calibri"/>
                <a:cs typeface="Times New Roman"/>
              </a:rPr>
              <a:t>Оплатить расходы</a:t>
            </a:r>
            <a:r>
              <a:rPr lang="ru-RU" sz="1600" dirty="0">
                <a:latin typeface="Calibri"/>
                <a:ea typeface="Calibri"/>
                <a:cs typeface="Times New Roman"/>
              </a:rPr>
              <a:t>…–– </a:t>
            </a:r>
            <a:r>
              <a:rPr lang="ru-RU" sz="1600" b="1" dirty="0">
                <a:solidFill>
                  <a:srgbClr val="FF0000"/>
                </a:solidFill>
                <a:latin typeface="Calibri"/>
                <a:ea typeface="Calibri"/>
                <a:cs typeface="Times New Roman"/>
              </a:rPr>
              <a:t>Уплатить . </a:t>
            </a:r>
            <a:r>
              <a:rPr lang="ru-RU" sz="1600" dirty="0">
                <a:latin typeface="Calibri"/>
                <a:ea typeface="Calibri"/>
                <a:cs typeface="Times New Roman"/>
              </a:rPr>
              <a:t>Внести плату за что-л.; заплатить. </a:t>
            </a:r>
            <a:r>
              <a:rPr lang="ru-RU" sz="1600" i="1" dirty="0">
                <a:solidFill>
                  <a:srgbClr val="7030A0"/>
                </a:solidFill>
                <a:latin typeface="Calibri"/>
                <a:ea typeface="Calibri"/>
                <a:cs typeface="Times New Roman"/>
              </a:rPr>
              <a:t>Уплатить членский взнос. По счету уплачено сполна.</a:t>
            </a:r>
            <a:endParaRPr lang="ru-RU" sz="1600" i="1" dirty="0">
              <a:solidFill>
                <a:srgbClr val="7030A0"/>
              </a:solidFill>
              <a:effectLst/>
              <a:latin typeface="Calibri"/>
              <a:ea typeface="Calibri"/>
              <a:cs typeface="Times New Roman"/>
            </a:endParaRPr>
          </a:p>
        </p:txBody>
      </p:sp>
      <p:sp>
        <p:nvSpPr>
          <p:cNvPr id="4" name="Прямоугольник 3"/>
          <p:cNvSpPr/>
          <p:nvPr/>
        </p:nvSpPr>
        <p:spPr>
          <a:xfrm>
            <a:off x="251520" y="3139321"/>
            <a:ext cx="4060727" cy="338554"/>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ru-RU" sz="1600" dirty="0"/>
              <a:t>Выплата – оплата – плата – уплата </a:t>
            </a:r>
          </a:p>
        </p:txBody>
      </p:sp>
      <p:sp>
        <p:nvSpPr>
          <p:cNvPr id="5" name="Прямоугольник 4"/>
          <p:cNvSpPr/>
          <p:nvPr/>
        </p:nvSpPr>
        <p:spPr>
          <a:xfrm>
            <a:off x="107504" y="3481497"/>
            <a:ext cx="9036496" cy="34901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0"/>
              </a:spcAft>
            </a:pPr>
            <a:r>
              <a:rPr lang="ru-RU" sz="1600" b="1" dirty="0">
                <a:solidFill>
                  <a:srgbClr val="FF0000"/>
                </a:solidFill>
                <a:latin typeface="Calibri"/>
                <a:ea typeface="Calibri"/>
                <a:cs typeface="Times New Roman"/>
              </a:rPr>
              <a:t>Выплата </a:t>
            </a:r>
            <a:r>
              <a:rPr lang="ru-RU" sz="1600" b="1" dirty="0" smtClean="0">
                <a:solidFill>
                  <a:srgbClr val="FF0000"/>
                </a:solidFill>
                <a:latin typeface="Calibri"/>
                <a:ea typeface="Calibri"/>
                <a:cs typeface="Times New Roman"/>
              </a:rPr>
              <a:t> (чего?</a:t>
            </a:r>
            <a:r>
              <a:rPr lang="ru-RU" sz="1600" dirty="0" smtClean="0">
                <a:latin typeface="Calibri"/>
                <a:ea typeface="Calibri"/>
                <a:cs typeface="Times New Roman"/>
              </a:rPr>
              <a:t>– </a:t>
            </a:r>
            <a:r>
              <a:rPr lang="ru-RU" sz="1600" dirty="0">
                <a:latin typeface="Calibri"/>
                <a:ea typeface="Calibri"/>
                <a:cs typeface="Times New Roman"/>
              </a:rPr>
              <a:t>1) Действие по знач. глаг.: выплатить. </a:t>
            </a:r>
            <a:r>
              <a:rPr lang="ru-RU" sz="1600" i="1" dirty="0" smtClean="0">
                <a:solidFill>
                  <a:srgbClr val="7030A0"/>
                </a:solidFill>
                <a:latin typeface="Calibri"/>
                <a:ea typeface="Calibri"/>
                <a:cs typeface="Times New Roman"/>
              </a:rPr>
              <a:t>Выплата вознаграждения.</a:t>
            </a:r>
            <a:endParaRPr lang="ru-RU" sz="1600" dirty="0" smtClean="0">
              <a:latin typeface="Calibri"/>
              <a:ea typeface="Calibri"/>
              <a:cs typeface="Times New Roman"/>
            </a:endParaRPr>
          </a:p>
          <a:p>
            <a:pPr>
              <a:lnSpc>
                <a:spcPct val="115000"/>
              </a:lnSpc>
              <a:spcAft>
                <a:spcPts val="0"/>
              </a:spcAft>
            </a:pPr>
            <a:r>
              <a:rPr lang="ru-RU" sz="1600" dirty="0" smtClean="0">
                <a:latin typeface="Calibri"/>
                <a:ea typeface="Calibri"/>
                <a:cs typeface="Times New Roman"/>
              </a:rPr>
              <a:t>2</a:t>
            </a:r>
            <a:r>
              <a:rPr lang="ru-RU" sz="1600" dirty="0">
                <a:latin typeface="Calibri"/>
                <a:ea typeface="Calibri"/>
                <a:cs typeface="Times New Roman"/>
              </a:rPr>
              <a:t>) разговорный.  Выплаченная сумма. </a:t>
            </a:r>
            <a:r>
              <a:rPr lang="ru-RU" sz="1600" i="1" dirty="0" smtClean="0">
                <a:solidFill>
                  <a:srgbClr val="7030A0"/>
                </a:solidFill>
                <a:latin typeface="Calibri"/>
                <a:ea typeface="Calibri"/>
                <a:cs typeface="Times New Roman"/>
              </a:rPr>
              <a:t>Выплаты по задолженности были мизерными.</a:t>
            </a:r>
            <a:endParaRPr lang="ru-RU" sz="1600" dirty="0" smtClean="0">
              <a:latin typeface="Calibri"/>
              <a:ea typeface="Calibri"/>
              <a:cs typeface="Times New Roman"/>
            </a:endParaRPr>
          </a:p>
          <a:p>
            <a:pPr>
              <a:lnSpc>
                <a:spcPct val="115000"/>
              </a:lnSpc>
              <a:spcAft>
                <a:spcPts val="0"/>
              </a:spcAft>
            </a:pPr>
            <a:r>
              <a:rPr lang="ru-RU" sz="1600" b="1" dirty="0">
                <a:solidFill>
                  <a:srgbClr val="FF0000"/>
                </a:solidFill>
                <a:latin typeface="Calibri"/>
                <a:ea typeface="Calibri"/>
                <a:cs typeface="Times New Roman"/>
              </a:rPr>
              <a:t>Оплата </a:t>
            </a:r>
            <a:r>
              <a:rPr lang="ru-RU" sz="1600" b="1" dirty="0" smtClean="0">
                <a:solidFill>
                  <a:srgbClr val="FF0000"/>
                </a:solidFill>
                <a:latin typeface="Calibri"/>
                <a:ea typeface="Calibri"/>
                <a:cs typeface="Times New Roman"/>
              </a:rPr>
              <a:t>(чего </a:t>
            </a:r>
            <a:r>
              <a:rPr lang="ru-RU" sz="1600" b="1" dirty="0">
                <a:solidFill>
                  <a:srgbClr val="FF0000"/>
                </a:solidFill>
                <a:latin typeface="Calibri"/>
                <a:ea typeface="Calibri"/>
                <a:cs typeface="Times New Roman"/>
              </a:rPr>
              <a:t>и з а </a:t>
            </a:r>
            <a:r>
              <a:rPr lang="ru-RU" sz="1600" b="1" dirty="0" smtClean="0">
                <a:solidFill>
                  <a:srgbClr val="FF0000"/>
                </a:solidFill>
                <a:latin typeface="Calibri"/>
                <a:ea typeface="Calibri"/>
                <a:cs typeface="Times New Roman"/>
              </a:rPr>
              <a:t>что) </a:t>
            </a:r>
            <a:r>
              <a:rPr lang="ru-RU" sz="1600" b="1" dirty="0">
                <a:solidFill>
                  <a:srgbClr val="FF0000"/>
                </a:solidFill>
                <a:latin typeface="Calibri"/>
                <a:ea typeface="Calibri"/>
                <a:cs typeface="Times New Roman"/>
              </a:rPr>
              <a:t>. </a:t>
            </a:r>
            <a:r>
              <a:rPr lang="ru-RU" sz="1600" dirty="0">
                <a:solidFill>
                  <a:schemeClr val="tx1"/>
                </a:solidFill>
                <a:latin typeface="Calibri"/>
                <a:ea typeface="Calibri"/>
                <a:cs typeface="Times New Roman"/>
              </a:rPr>
              <a:t>1. чего (в значении действия). </a:t>
            </a:r>
            <a:r>
              <a:rPr lang="ru-RU" sz="1600" i="1" dirty="0">
                <a:solidFill>
                  <a:srgbClr val="7030A0"/>
                </a:solidFill>
                <a:latin typeface="Calibri"/>
                <a:ea typeface="Calibri"/>
                <a:cs typeface="Times New Roman"/>
              </a:rPr>
              <a:t>Оплата труда рабочих. </a:t>
            </a:r>
          </a:p>
          <a:p>
            <a:pPr>
              <a:lnSpc>
                <a:spcPct val="115000"/>
              </a:lnSpc>
              <a:spcAft>
                <a:spcPts val="0"/>
              </a:spcAft>
            </a:pPr>
            <a:r>
              <a:rPr lang="ru-RU" sz="1600" i="1" dirty="0">
                <a:solidFill>
                  <a:srgbClr val="7030A0"/>
                </a:solidFill>
                <a:latin typeface="Calibri"/>
                <a:ea typeface="Calibri"/>
                <a:cs typeface="Times New Roman"/>
              </a:rPr>
              <a:t>Оплата расходов по командировке</a:t>
            </a:r>
            <a:r>
              <a:rPr lang="ru-RU" sz="1600" b="1" dirty="0">
                <a:solidFill>
                  <a:srgbClr val="FF0000"/>
                </a:solidFill>
                <a:latin typeface="Calibri"/>
                <a:ea typeface="Calibri"/>
                <a:cs typeface="Times New Roman"/>
              </a:rPr>
              <a:t>. </a:t>
            </a:r>
            <a:endParaRPr lang="ru-RU" sz="1600" b="1" dirty="0" smtClean="0">
              <a:solidFill>
                <a:srgbClr val="FF0000"/>
              </a:solidFill>
              <a:latin typeface="Calibri"/>
              <a:ea typeface="Calibri"/>
              <a:cs typeface="Times New Roman"/>
            </a:endParaRPr>
          </a:p>
          <a:p>
            <a:pPr>
              <a:lnSpc>
                <a:spcPct val="115000"/>
              </a:lnSpc>
              <a:spcAft>
                <a:spcPts val="0"/>
              </a:spcAft>
            </a:pPr>
            <a:r>
              <a:rPr lang="ru-RU" sz="1600" dirty="0" smtClean="0">
                <a:solidFill>
                  <a:schemeClr val="tx1"/>
                </a:solidFill>
                <a:latin typeface="Calibri"/>
                <a:ea typeface="Calibri"/>
                <a:cs typeface="Times New Roman"/>
              </a:rPr>
              <a:t>2</a:t>
            </a:r>
            <a:r>
              <a:rPr lang="ru-RU" sz="1600" dirty="0">
                <a:solidFill>
                  <a:schemeClr val="tx1"/>
                </a:solidFill>
                <a:latin typeface="Calibri"/>
                <a:ea typeface="Calibri"/>
                <a:cs typeface="Times New Roman"/>
              </a:rPr>
              <a:t>. з а что (уплачиваемые за что-л. деньги). </a:t>
            </a:r>
            <a:r>
              <a:rPr lang="ru-RU" sz="1600" i="1" dirty="0" smtClean="0">
                <a:solidFill>
                  <a:schemeClr val="tx1"/>
                </a:solidFill>
                <a:latin typeface="Calibri"/>
                <a:ea typeface="Calibri"/>
                <a:cs typeface="Times New Roman"/>
              </a:rPr>
              <a:t>Высокая оплата </a:t>
            </a:r>
            <a:r>
              <a:rPr lang="ru-RU" sz="1600" i="1" dirty="0">
                <a:solidFill>
                  <a:schemeClr val="tx1"/>
                </a:solidFill>
                <a:latin typeface="Calibri"/>
                <a:ea typeface="Calibri"/>
                <a:cs typeface="Times New Roman"/>
              </a:rPr>
              <a:t>за срочную работу. Сдельная оплата за труд.</a:t>
            </a:r>
            <a:endParaRPr lang="ru-RU" sz="1600" i="1" dirty="0" smtClean="0">
              <a:solidFill>
                <a:schemeClr val="tx1"/>
              </a:solidFill>
              <a:latin typeface="Calibri"/>
              <a:ea typeface="Calibri"/>
              <a:cs typeface="Times New Roman"/>
            </a:endParaRPr>
          </a:p>
          <a:p>
            <a:pPr>
              <a:lnSpc>
                <a:spcPct val="115000"/>
              </a:lnSpc>
              <a:spcAft>
                <a:spcPts val="0"/>
              </a:spcAft>
            </a:pPr>
            <a:r>
              <a:rPr lang="ru-RU" sz="1600" b="1" dirty="0" smtClean="0">
                <a:solidFill>
                  <a:srgbClr val="FF0000"/>
                </a:solidFill>
                <a:latin typeface="Calibri"/>
                <a:ea typeface="Calibri"/>
                <a:cs typeface="Times New Roman"/>
              </a:rPr>
              <a:t>Плата </a:t>
            </a:r>
            <a:r>
              <a:rPr lang="ru-RU" sz="1600" dirty="0">
                <a:latin typeface="Calibri"/>
                <a:ea typeface="Calibri"/>
                <a:cs typeface="Times New Roman"/>
              </a:rPr>
              <a:t>– 1) а) Вознаграждение за труд, службу, какие-л. услуги и т.п.; </a:t>
            </a:r>
            <a:r>
              <a:rPr lang="ru-RU" sz="1600" dirty="0">
                <a:solidFill>
                  <a:srgbClr val="7030A0"/>
                </a:solidFill>
                <a:latin typeface="Calibri"/>
                <a:ea typeface="Calibri"/>
                <a:cs typeface="Times New Roman"/>
              </a:rPr>
              <a:t>заработная плата</a:t>
            </a:r>
            <a:r>
              <a:rPr lang="ru-RU" sz="1600" dirty="0">
                <a:latin typeface="Calibri"/>
                <a:ea typeface="Calibri"/>
                <a:cs typeface="Times New Roman"/>
              </a:rPr>
              <a:t>. б) перен. Воздаяние, награда за что-л. </a:t>
            </a:r>
            <a:r>
              <a:rPr lang="ru-RU" sz="1600" i="1" dirty="0" smtClean="0">
                <a:solidFill>
                  <a:srgbClr val="7030A0"/>
                </a:solidFill>
                <a:latin typeface="Calibri"/>
                <a:ea typeface="Calibri"/>
                <a:cs typeface="Times New Roman"/>
              </a:rPr>
              <a:t>Плата злом за добро.</a:t>
            </a:r>
          </a:p>
          <a:p>
            <a:pPr>
              <a:lnSpc>
                <a:spcPct val="115000"/>
              </a:lnSpc>
              <a:spcAft>
                <a:spcPts val="0"/>
              </a:spcAft>
            </a:pPr>
            <a:r>
              <a:rPr lang="ru-RU" sz="1600" dirty="0" smtClean="0">
                <a:latin typeface="Calibri"/>
                <a:ea typeface="Calibri"/>
                <a:cs typeface="Times New Roman"/>
              </a:rPr>
              <a:t>2</a:t>
            </a:r>
            <a:r>
              <a:rPr lang="ru-RU" sz="1600" dirty="0">
                <a:latin typeface="Calibri"/>
                <a:ea typeface="Calibri"/>
                <a:cs typeface="Times New Roman"/>
              </a:rPr>
              <a:t>) </a:t>
            </a:r>
            <a:r>
              <a:rPr lang="ru-RU" sz="1600" dirty="0" smtClean="0">
                <a:latin typeface="Calibri"/>
                <a:ea typeface="Calibri"/>
                <a:cs typeface="Times New Roman"/>
              </a:rPr>
              <a:t>Возмещение </a:t>
            </a:r>
            <a:r>
              <a:rPr lang="ru-RU" sz="1600" dirty="0">
                <a:latin typeface="Calibri"/>
                <a:ea typeface="Calibri"/>
                <a:cs typeface="Times New Roman"/>
              </a:rPr>
              <a:t>стоимости полученного или использованного; то, чем возмещают. </a:t>
            </a:r>
            <a:r>
              <a:rPr lang="ru-RU" sz="1600" dirty="0" smtClean="0">
                <a:latin typeface="Calibri"/>
                <a:ea typeface="Calibri"/>
                <a:cs typeface="Times New Roman"/>
              </a:rPr>
              <a:t>Внесение </a:t>
            </a:r>
            <a:r>
              <a:rPr lang="ru-RU" sz="1600" dirty="0">
                <a:latin typeface="Calibri"/>
                <a:ea typeface="Calibri"/>
                <a:cs typeface="Times New Roman"/>
              </a:rPr>
              <a:t>денег за что-л.; </a:t>
            </a:r>
            <a:r>
              <a:rPr lang="ru-RU" sz="1600" dirty="0" smtClean="0">
                <a:latin typeface="Calibri"/>
                <a:ea typeface="Calibri"/>
                <a:cs typeface="Times New Roman"/>
              </a:rPr>
              <a:t>платеж .</a:t>
            </a:r>
            <a:r>
              <a:rPr lang="ru-RU" sz="1600" i="1" dirty="0" smtClean="0">
                <a:solidFill>
                  <a:srgbClr val="7030A0"/>
                </a:solidFill>
                <a:latin typeface="Calibri"/>
                <a:ea typeface="Calibri"/>
                <a:cs typeface="Times New Roman"/>
              </a:rPr>
              <a:t> </a:t>
            </a:r>
            <a:r>
              <a:rPr lang="ru-RU" sz="1600" i="1" dirty="0">
                <a:solidFill>
                  <a:srgbClr val="7030A0"/>
                </a:solidFill>
                <a:latin typeface="Calibri"/>
                <a:ea typeface="Calibri"/>
                <a:cs typeface="Times New Roman"/>
              </a:rPr>
              <a:t>Плата за </a:t>
            </a:r>
            <a:r>
              <a:rPr lang="ru-RU" sz="1600" i="1" dirty="0" smtClean="0">
                <a:solidFill>
                  <a:srgbClr val="7030A0"/>
                </a:solidFill>
                <a:latin typeface="Calibri"/>
                <a:ea typeface="Calibri"/>
                <a:cs typeface="Times New Roman"/>
              </a:rPr>
              <a:t>проезд. Плата за услуги. </a:t>
            </a:r>
            <a:endParaRPr lang="ru-RU" sz="1600" dirty="0" smtClean="0">
              <a:latin typeface="Calibri"/>
              <a:ea typeface="Calibri"/>
              <a:cs typeface="Times New Roman"/>
            </a:endParaRPr>
          </a:p>
          <a:p>
            <a:pPr>
              <a:lnSpc>
                <a:spcPct val="115000"/>
              </a:lnSpc>
              <a:spcAft>
                <a:spcPts val="0"/>
              </a:spcAft>
            </a:pPr>
            <a:r>
              <a:rPr lang="ru-RU" sz="1600" dirty="0" smtClean="0">
                <a:latin typeface="Calibri"/>
                <a:ea typeface="Calibri"/>
                <a:cs typeface="Times New Roman"/>
              </a:rPr>
              <a:t> </a:t>
            </a:r>
            <a:r>
              <a:rPr lang="ru-RU" sz="1600" b="1" dirty="0">
                <a:solidFill>
                  <a:srgbClr val="FF0000"/>
                </a:solidFill>
                <a:latin typeface="Calibri"/>
                <a:ea typeface="Calibri"/>
                <a:cs typeface="Times New Roman"/>
              </a:rPr>
              <a:t>Уплата.</a:t>
            </a:r>
            <a:r>
              <a:rPr lang="ru-RU" sz="1600" dirty="0">
                <a:latin typeface="Calibri"/>
                <a:ea typeface="Calibri"/>
                <a:cs typeface="Times New Roman"/>
              </a:rPr>
              <a:t>   1) Действие по знач. глаг.: уплатить. </a:t>
            </a:r>
            <a:r>
              <a:rPr lang="ru-RU" sz="1600" i="1" dirty="0">
                <a:solidFill>
                  <a:srgbClr val="7030A0"/>
                </a:solidFill>
                <a:latin typeface="Calibri"/>
                <a:ea typeface="Calibri"/>
                <a:cs typeface="Times New Roman"/>
              </a:rPr>
              <a:t>Уплата налогов физических лиц                     </a:t>
            </a:r>
            <a:endParaRPr lang="ru-RU" sz="1600" i="1" dirty="0" smtClean="0">
              <a:solidFill>
                <a:srgbClr val="7030A0"/>
              </a:solidFill>
              <a:latin typeface="Calibri"/>
              <a:ea typeface="Calibri"/>
              <a:cs typeface="Times New Roman"/>
            </a:endParaRPr>
          </a:p>
          <a:p>
            <a:pPr>
              <a:lnSpc>
                <a:spcPct val="115000"/>
              </a:lnSpc>
              <a:spcAft>
                <a:spcPts val="0"/>
              </a:spcAft>
            </a:pPr>
            <a:r>
              <a:rPr lang="ru-RU" sz="1600" dirty="0" smtClean="0">
                <a:latin typeface="Calibri"/>
                <a:ea typeface="Calibri"/>
                <a:cs typeface="Times New Roman"/>
              </a:rPr>
              <a:t>2</a:t>
            </a:r>
            <a:r>
              <a:rPr lang="ru-RU" sz="1600" dirty="0">
                <a:latin typeface="Calibri"/>
                <a:ea typeface="Calibri"/>
                <a:cs typeface="Times New Roman"/>
              </a:rPr>
              <a:t>) разговорный.  Плата, денежное возмещение за что-л</a:t>
            </a:r>
            <a:r>
              <a:rPr lang="ru-RU" sz="1600" dirty="0" smtClean="0">
                <a:latin typeface="Calibri"/>
                <a:ea typeface="Calibri"/>
                <a:cs typeface="Times New Roman"/>
              </a:rPr>
              <a:t>. </a:t>
            </a:r>
            <a:endParaRPr lang="ru-RU" sz="1600" dirty="0">
              <a:effectLst/>
              <a:latin typeface="Calibri"/>
              <a:ea typeface="Calibri"/>
              <a:cs typeface="Times New Roman"/>
            </a:endParaRPr>
          </a:p>
        </p:txBody>
      </p:sp>
      <p:sp>
        <p:nvSpPr>
          <p:cNvPr id="6" name="Нижний колонтитул 5"/>
          <p:cNvSpPr>
            <a:spLocks noGrp="1"/>
          </p:cNvSpPr>
          <p:nvPr>
            <p:ph type="ftr" sz="quarter" idx="11"/>
          </p:nvPr>
        </p:nvSpPr>
        <p:spPr/>
        <p:txBody>
          <a:bodyPr/>
          <a:lstStyle/>
          <a:p>
            <a:r>
              <a:rPr lang="en-US" smtClean="0"/>
              <a:t>100pres.ru</a:t>
            </a:r>
            <a:endParaRPr lang="ru-RU"/>
          </a:p>
        </p:txBody>
      </p:sp>
    </p:spTree>
    <p:extLst>
      <p:ext uri="{BB962C8B-B14F-4D97-AF65-F5344CB8AC3E}">
        <p14:creationId xmlns:p14="http://schemas.microsoft.com/office/powerpoint/2010/main" val="283645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4428</Words>
  <Application>Microsoft Office PowerPoint</Application>
  <PresentationFormat>Экран (4:3)</PresentationFormat>
  <Paragraphs>322</Paragraphs>
  <Slides>41</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41</vt:i4>
      </vt:variant>
    </vt:vector>
  </HeadingPairs>
  <TitlesOfParts>
    <vt:vector size="43" baseType="lpstr">
      <vt:lpstr>Тема Office</vt:lpstr>
      <vt:lpstr>Аспект</vt:lpstr>
      <vt:lpstr>КИМ 5 ЕГЭ 2015. Самые трудные случаи выбора паронимов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КИМ 5 ЕГЭ 2015. Самые трудные случаи выбора паронимов</dc:title>
  <dc:creator>Андрей</dc:creator>
  <cp:lastModifiedBy>505</cp:lastModifiedBy>
  <cp:revision>43</cp:revision>
  <dcterms:created xsi:type="dcterms:W3CDTF">2014-09-12T15:27:20Z</dcterms:created>
  <dcterms:modified xsi:type="dcterms:W3CDTF">2019-04-01T11:14:56Z</dcterms:modified>
</cp:coreProperties>
</file>